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7" r:id="rId2"/>
    <p:sldId id="259" r:id="rId3"/>
    <p:sldId id="258" r:id="rId4"/>
    <p:sldId id="277" r:id="rId5"/>
    <p:sldId id="261" r:id="rId6"/>
    <p:sldId id="278" r:id="rId7"/>
    <p:sldId id="279" r:id="rId8"/>
    <p:sldId id="280" r:id="rId9"/>
    <p:sldId id="281" r:id="rId10"/>
    <p:sldId id="282" r:id="rId11"/>
    <p:sldId id="283" r:id="rId12"/>
    <p:sldId id="284" r:id="rId13"/>
    <p:sldId id="286" r:id="rId14"/>
    <p:sldId id="288" r:id="rId15"/>
    <p:sldId id="293" r:id="rId16"/>
    <p:sldId id="289" r:id="rId17"/>
    <p:sldId id="290" r:id="rId18"/>
    <p:sldId id="291" r:id="rId19"/>
    <p:sldId id="292" r:id="rId20"/>
    <p:sldId id="294" r:id="rId21"/>
    <p:sldId id="295" r:id="rId22"/>
    <p:sldId id="296" r:id="rId23"/>
    <p:sldId id="297" r:id="rId24"/>
    <p:sldId id="298" r:id="rId25"/>
    <p:sldId id="299" r:id="rId26"/>
    <p:sldId id="300" r:id="rId27"/>
    <p:sldId id="272" r:id="rId28"/>
    <p:sldId id="273" r:id="rId29"/>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83"/>
    <p:restoredTop sz="94688"/>
  </p:normalViewPr>
  <p:slideViewPr>
    <p:cSldViewPr snapToGrid="0" snapToObjects="1">
      <p:cViewPr>
        <p:scale>
          <a:sx n="150" d="100"/>
          <a:sy n="150" d="100"/>
        </p:scale>
        <p:origin x="2512"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C2BCE-CADB-C14D-8FA2-A3A823EEAAA1}" type="datetimeFigureOut">
              <a:rPr lang="en-US" smtClean="0"/>
              <a:t>10/9/17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376646-40A4-7C43-9353-86DADCDD35C1}" type="slidenum">
              <a:rPr lang="en-US" smtClean="0"/>
              <a:t>‹#›</a:t>
            </a:fld>
            <a:endParaRPr lang="en-US"/>
          </a:p>
        </p:txBody>
      </p:sp>
    </p:spTree>
    <p:extLst>
      <p:ext uri="{BB962C8B-B14F-4D97-AF65-F5344CB8AC3E}">
        <p14:creationId xmlns:p14="http://schemas.microsoft.com/office/powerpoint/2010/main" val="1262883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People can copy</a:t>
            </a:r>
            <a:r>
              <a:rPr lang="en-US" baseline="0" smtClean="0"/>
              <a:t> paste their own code OR one of my solutions into the loop for today’s exercise</a:t>
            </a:r>
          </a:p>
          <a:p>
            <a:r>
              <a:rPr lang="en-US" baseline="0" smtClean="0"/>
              <a:t>Only review solutions step by step if people request it</a:t>
            </a:r>
            <a:endParaRPr lang="en-US"/>
          </a:p>
        </p:txBody>
      </p:sp>
      <p:sp>
        <p:nvSpPr>
          <p:cNvPr id="4" name="Slide Number Placeholder 3"/>
          <p:cNvSpPr>
            <a:spLocks noGrp="1"/>
          </p:cNvSpPr>
          <p:nvPr>
            <p:ph type="sldNum" sz="quarter" idx="10"/>
          </p:nvPr>
        </p:nvSpPr>
        <p:spPr/>
        <p:txBody>
          <a:bodyPr/>
          <a:lstStyle/>
          <a:p>
            <a:fld id="{FD376646-40A4-7C43-9353-86DADCDD35C1}" type="slidenum">
              <a:rPr lang="en-US" smtClean="0"/>
              <a:t>2</a:t>
            </a:fld>
            <a:endParaRPr lang="en-US"/>
          </a:p>
        </p:txBody>
      </p:sp>
    </p:spTree>
    <p:extLst>
      <p:ext uri="{BB962C8B-B14F-4D97-AF65-F5344CB8AC3E}">
        <p14:creationId xmlns:p14="http://schemas.microsoft.com/office/powerpoint/2010/main" val="88378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of</a:t>
            </a:r>
            <a:r>
              <a:rPr lang="en-US" baseline="0" dirty="0" smtClean="0"/>
              <a:t> these things are inter-related</a:t>
            </a:r>
          </a:p>
          <a:p>
            <a:r>
              <a:rPr lang="en-US" baseline="0" dirty="0" smtClean="0"/>
              <a:t>Also, there is a lot that is unknown about why these rates might vary</a:t>
            </a:r>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11</a:t>
            </a:fld>
            <a:endParaRPr lang="en-US"/>
          </a:p>
        </p:txBody>
      </p:sp>
    </p:spTree>
    <p:extLst>
      <p:ext uri="{BB962C8B-B14F-4D97-AF65-F5344CB8AC3E}">
        <p14:creationId xmlns:p14="http://schemas.microsoft.com/office/powerpoint/2010/main" val="1049424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12</a:t>
            </a:fld>
            <a:endParaRPr lang="en-US"/>
          </a:p>
        </p:txBody>
      </p:sp>
    </p:spTree>
    <p:extLst>
      <p:ext uri="{BB962C8B-B14F-4D97-AF65-F5344CB8AC3E}">
        <p14:creationId xmlns:p14="http://schemas.microsoft.com/office/powerpoint/2010/main" val="422116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e.g. bees and drosophila are known</a:t>
            </a:r>
            <a:r>
              <a:rPr lang="en-US" baseline="0" dirty="0" smtClean="0"/>
              <a:t> to have very high recombination rates and low LD, and they each have a generation time of about one month.</a:t>
            </a:r>
          </a:p>
          <a:p>
            <a:r>
              <a:rPr lang="en-US" baseline="0" dirty="0" smtClean="0"/>
              <a:t>Versus a species like fir or birch, with very long times, means LD could be very high (imagine a population that has been around for 100 years)</a:t>
            </a:r>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13</a:t>
            </a:fld>
            <a:endParaRPr lang="en-US"/>
          </a:p>
        </p:txBody>
      </p:sp>
    </p:spTree>
    <p:extLst>
      <p:ext uri="{BB962C8B-B14F-4D97-AF65-F5344CB8AC3E}">
        <p14:creationId xmlns:p14="http://schemas.microsoft.com/office/powerpoint/2010/main" val="29008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14</a:t>
            </a:fld>
            <a:endParaRPr lang="en-US"/>
          </a:p>
        </p:txBody>
      </p:sp>
    </p:spTree>
    <p:extLst>
      <p:ext uri="{BB962C8B-B14F-4D97-AF65-F5344CB8AC3E}">
        <p14:creationId xmlns:p14="http://schemas.microsoft.com/office/powerpoint/2010/main" val="507838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also kind of think of Ne as the size of the gene pool</a:t>
            </a:r>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15</a:t>
            </a:fld>
            <a:endParaRPr lang="en-US"/>
          </a:p>
        </p:txBody>
      </p:sp>
    </p:spTree>
    <p:extLst>
      <p:ext uri="{BB962C8B-B14F-4D97-AF65-F5344CB8AC3E}">
        <p14:creationId xmlns:p14="http://schemas.microsoft.com/office/powerpoint/2010/main" val="319358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colors of circles</a:t>
            </a:r>
            <a:r>
              <a:rPr lang="en-US" baseline="0" dirty="0" smtClean="0"/>
              <a:t> denote haplotype diversity: more colors = less LD</a:t>
            </a:r>
          </a:p>
          <a:p>
            <a:r>
              <a:rPr lang="en-US" baseline="0" dirty="0" smtClean="0"/>
              <a:t>Effects of both size of population and time since event when you measure LD</a:t>
            </a:r>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16</a:t>
            </a:fld>
            <a:endParaRPr lang="en-US"/>
          </a:p>
        </p:txBody>
      </p:sp>
    </p:spTree>
    <p:extLst>
      <p:ext uri="{BB962C8B-B14F-4D97-AF65-F5344CB8AC3E}">
        <p14:creationId xmlns:p14="http://schemas.microsoft.com/office/powerpoint/2010/main" val="1942526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Bottleneck can be some kind</a:t>
            </a:r>
            <a:r>
              <a:rPr lang="en-US" baseline="0" dirty="0" smtClean="0"/>
              <a:t> of catastrophic or selective event</a:t>
            </a:r>
          </a:p>
          <a:p>
            <a:r>
              <a:rPr lang="en-US" baseline="0" dirty="0" smtClean="0"/>
              <a:t>Could also be a migration event similar to founder effect</a:t>
            </a:r>
          </a:p>
          <a:p>
            <a:r>
              <a:rPr lang="en-US" baseline="0" dirty="0" smtClean="0"/>
              <a:t>Sudden population growth can actually cause this as well!</a:t>
            </a:r>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17</a:t>
            </a:fld>
            <a:endParaRPr lang="en-US"/>
          </a:p>
        </p:txBody>
      </p:sp>
    </p:spTree>
    <p:extLst>
      <p:ext uri="{BB962C8B-B14F-4D97-AF65-F5344CB8AC3E}">
        <p14:creationId xmlns:p14="http://schemas.microsoft.com/office/powerpoint/2010/main" val="1532837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Programs like STRUCTURE can use measure of admixture</a:t>
            </a:r>
            <a:r>
              <a:rPr lang="en-US" baseline="0" dirty="0" smtClean="0"/>
              <a:t> to find population structure;</a:t>
            </a:r>
          </a:p>
          <a:p>
            <a:r>
              <a:rPr lang="en-US" baseline="0" dirty="0" smtClean="0"/>
              <a:t>Basically tries to minimize linkage equilibrium</a:t>
            </a:r>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18</a:t>
            </a:fld>
            <a:endParaRPr lang="en-US"/>
          </a:p>
        </p:txBody>
      </p:sp>
    </p:spTree>
    <p:extLst>
      <p:ext uri="{BB962C8B-B14F-4D97-AF65-F5344CB8AC3E}">
        <p14:creationId xmlns:p14="http://schemas.microsoft.com/office/powerpoint/2010/main" val="57614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19</a:t>
            </a:fld>
            <a:endParaRPr lang="en-US"/>
          </a:p>
        </p:txBody>
      </p:sp>
    </p:spTree>
    <p:extLst>
      <p:ext uri="{BB962C8B-B14F-4D97-AF65-F5344CB8AC3E}">
        <p14:creationId xmlns:p14="http://schemas.microsoft.com/office/powerpoint/2010/main" val="950658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Nls</a:t>
            </a:r>
            <a:r>
              <a:rPr lang="en-US" dirty="0" smtClean="0"/>
              <a:t> = iterative approach to finding an unknown</a:t>
            </a:r>
            <a:r>
              <a:rPr lang="en-US" baseline="0" dirty="0" smtClean="0"/>
              <a:t> in an equation</a:t>
            </a:r>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27</a:t>
            </a:fld>
            <a:endParaRPr lang="en-US"/>
          </a:p>
        </p:txBody>
      </p:sp>
    </p:spTree>
    <p:extLst>
      <p:ext uri="{BB962C8B-B14F-4D97-AF65-F5344CB8AC3E}">
        <p14:creationId xmlns:p14="http://schemas.microsoft.com/office/powerpoint/2010/main" val="76052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LD is a population-level metric</a:t>
            </a:r>
          </a:p>
          <a:p>
            <a:r>
              <a:rPr lang="en-US" smtClean="0"/>
              <a:t>It is measured at the level of the HAPLOTYPE</a:t>
            </a:r>
            <a:endParaRPr lang="en-US"/>
          </a:p>
        </p:txBody>
      </p:sp>
      <p:sp>
        <p:nvSpPr>
          <p:cNvPr id="4" name="Slide Number Placeholder 3"/>
          <p:cNvSpPr>
            <a:spLocks noGrp="1"/>
          </p:cNvSpPr>
          <p:nvPr>
            <p:ph type="sldNum" sz="quarter" idx="10"/>
          </p:nvPr>
        </p:nvSpPr>
        <p:spPr/>
        <p:txBody>
          <a:bodyPr/>
          <a:lstStyle/>
          <a:p>
            <a:fld id="{FD82D081-89AA-484D-8E11-71CBCE24BDCA}" type="slidenum">
              <a:rPr lang="en-US" smtClean="0"/>
              <a:t>3</a:t>
            </a:fld>
            <a:endParaRPr lang="en-US"/>
          </a:p>
        </p:txBody>
      </p:sp>
    </p:spTree>
    <p:extLst>
      <p:ext uri="{BB962C8B-B14F-4D97-AF65-F5344CB8AC3E}">
        <p14:creationId xmlns:p14="http://schemas.microsoft.com/office/powerpoint/2010/main" val="1710034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LD is a population-level metric</a:t>
            </a:r>
          </a:p>
          <a:p>
            <a:r>
              <a:rPr lang="en-US" smtClean="0"/>
              <a:t>It is measured at the level of the HAPLOTYPE</a:t>
            </a:r>
            <a:endParaRPr lang="en-US"/>
          </a:p>
        </p:txBody>
      </p:sp>
      <p:sp>
        <p:nvSpPr>
          <p:cNvPr id="4" name="Slide Number Placeholder 3"/>
          <p:cNvSpPr>
            <a:spLocks noGrp="1"/>
          </p:cNvSpPr>
          <p:nvPr>
            <p:ph type="sldNum" sz="quarter" idx="10"/>
          </p:nvPr>
        </p:nvSpPr>
        <p:spPr/>
        <p:txBody>
          <a:bodyPr/>
          <a:lstStyle/>
          <a:p>
            <a:fld id="{FD82D081-89AA-484D-8E11-71CBCE24BDCA}" type="slidenum">
              <a:rPr lang="en-US" smtClean="0"/>
              <a:t>4</a:t>
            </a:fld>
            <a:endParaRPr lang="en-US"/>
          </a:p>
        </p:txBody>
      </p:sp>
    </p:spTree>
    <p:extLst>
      <p:ext uri="{BB962C8B-B14F-4D97-AF65-F5344CB8AC3E}">
        <p14:creationId xmlns:p14="http://schemas.microsoft.com/office/powerpoint/2010/main" val="5036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Diploid cell</a:t>
            </a:r>
          </a:p>
          <a:p>
            <a:pPr marL="228600" indent="-228600">
              <a:buAutoNum type="arabicPeriod"/>
            </a:pPr>
            <a:r>
              <a:rPr lang="en-US" dirty="0" smtClean="0"/>
              <a:t>DNA replication</a:t>
            </a:r>
            <a:r>
              <a:rPr lang="en-US" baseline="0" dirty="0" smtClean="0"/>
              <a:t> = 2 sets homologous chromosome pairs</a:t>
            </a:r>
          </a:p>
          <a:p>
            <a:pPr marL="228600" indent="-228600">
              <a:buAutoNum type="arabicPeriod"/>
            </a:pPr>
            <a:r>
              <a:rPr lang="en-US" baseline="0" dirty="0" smtClean="0"/>
              <a:t>Can have crossing over after homologous pairing (but not necessarily); closer loci are together, less likely crossing over event between them</a:t>
            </a:r>
          </a:p>
          <a:p>
            <a:pPr marL="228600" indent="-228600">
              <a:buAutoNum type="arabicPeriod"/>
            </a:pPr>
            <a:r>
              <a:rPr lang="en-US" baseline="0" dirty="0" smtClean="0"/>
              <a:t>When have crossing over, get new combinations of alleles</a:t>
            </a:r>
          </a:p>
          <a:p>
            <a:pPr marL="228600" indent="-228600">
              <a:buAutoNum type="arabicPeriod"/>
            </a:pPr>
            <a:r>
              <a:rPr lang="en-US" baseline="0" dirty="0" smtClean="0"/>
              <a:t>Cell division 1: 2 new diploid cells with the new chromosome pairs</a:t>
            </a:r>
          </a:p>
          <a:p>
            <a:pPr marL="228600" indent="-228600">
              <a:buAutoNum type="arabicPeriod"/>
            </a:pPr>
            <a:r>
              <a:rPr lang="en-US" baseline="0" dirty="0" smtClean="0"/>
              <a:t>Cell division 2: 4 haploid gamete cells</a:t>
            </a:r>
          </a:p>
          <a:p>
            <a:pPr marL="228600" indent="-228600">
              <a:buAutoNum type="arabicPeriod"/>
            </a:pPr>
            <a:endParaRPr lang="en-US" baseline="0" dirty="0" smtClean="0"/>
          </a:p>
          <a:p>
            <a:pPr marL="228600" indent="-228600">
              <a:buAutoNum type="arabicPeriod"/>
            </a:pPr>
            <a:r>
              <a:rPr lang="en-US" baseline="0" dirty="0" smtClean="0"/>
              <a:t>Within the population, if crossing over is happening randomly in all individuals, and the gametes from each parent are coming back together “randomly”, then haplotypes will be pretty mixed up; if not, then you will have LD</a:t>
            </a:r>
          </a:p>
        </p:txBody>
      </p:sp>
      <p:sp>
        <p:nvSpPr>
          <p:cNvPr id="4" name="Slide Number Placeholder 3"/>
          <p:cNvSpPr>
            <a:spLocks noGrp="1"/>
          </p:cNvSpPr>
          <p:nvPr>
            <p:ph type="sldNum" sz="quarter" idx="10"/>
          </p:nvPr>
        </p:nvSpPr>
        <p:spPr/>
        <p:txBody>
          <a:bodyPr/>
          <a:lstStyle/>
          <a:p>
            <a:fld id="{FD376646-40A4-7C43-9353-86DADCDD35C1}" type="slidenum">
              <a:rPr lang="en-US" smtClean="0"/>
              <a:t>5</a:t>
            </a:fld>
            <a:endParaRPr lang="en-US"/>
          </a:p>
        </p:txBody>
      </p:sp>
    </p:spTree>
    <p:extLst>
      <p:ext uri="{BB962C8B-B14F-4D97-AF65-F5344CB8AC3E}">
        <p14:creationId xmlns:p14="http://schemas.microsoft.com/office/powerpoint/2010/main" val="131807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If</a:t>
            </a:r>
            <a:r>
              <a:rPr lang="en-US" baseline="0" smtClean="0"/>
              <a:t> say this flattens at 20-30 kb, then that would be the “extent” of LD, or the size of a typical linkage block</a:t>
            </a:r>
          </a:p>
          <a:p>
            <a:r>
              <a:rPr lang="en-US" baseline="0" smtClean="0"/>
              <a:t>Can be very subjective to determine</a:t>
            </a:r>
          </a:p>
          <a:p>
            <a:r>
              <a:rPr lang="en-US" baseline="0" smtClean="0"/>
              <a:t>This graph is based on ~80 million </a:t>
            </a:r>
            <a:r>
              <a:rPr lang="en-US" baseline="0" err="1" smtClean="0"/>
              <a:t>snps</a:t>
            </a:r>
            <a:r>
              <a:rPr lang="en-US" baseline="0" smtClean="0"/>
              <a:t> and 2000 individuals </a:t>
            </a:r>
            <a:endParaRPr lang="en-US"/>
          </a:p>
        </p:txBody>
      </p:sp>
      <p:sp>
        <p:nvSpPr>
          <p:cNvPr id="4" name="Slide Number Placeholder 3"/>
          <p:cNvSpPr>
            <a:spLocks noGrp="1"/>
          </p:cNvSpPr>
          <p:nvPr>
            <p:ph type="sldNum" sz="quarter" idx="10"/>
          </p:nvPr>
        </p:nvSpPr>
        <p:spPr/>
        <p:txBody>
          <a:bodyPr/>
          <a:lstStyle/>
          <a:p>
            <a:fld id="{FD376646-40A4-7C43-9353-86DADCDD35C1}" type="slidenum">
              <a:rPr lang="en-US" smtClean="0"/>
              <a:t>6</a:t>
            </a:fld>
            <a:endParaRPr lang="en-US"/>
          </a:p>
        </p:txBody>
      </p:sp>
    </p:spTree>
    <p:extLst>
      <p:ext uri="{BB962C8B-B14F-4D97-AF65-F5344CB8AC3E}">
        <p14:creationId xmlns:p14="http://schemas.microsoft.com/office/powerpoint/2010/main" val="506318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Missing haplotypes, rare alleles, low sampling, etc. can all lead to false LD values. </a:t>
            </a:r>
            <a:r>
              <a:rPr lang="en-US" baseline="0" smtClean="0"/>
              <a:t> With enough data, you can find the real trend anyway, but the raw data will be noisy.</a:t>
            </a:r>
            <a:endParaRPr lang="en-US"/>
          </a:p>
        </p:txBody>
      </p:sp>
      <p:sp>
        <p:nvSpPr>
          <p:cNvPr id="4" name="Slide Number Placeholder 3"/>
          <p:cNvSpPr>
            <a:spLocks noGrp="1"/>
          </p:cNvSpPr>
          <p:nvPr>
            <p:ph type="sldNum" sz="quarter" idx="10"/>
          </p:nvPr>
        </p:nvSpPr>
        <p:spPr/>
        <p:txBody>
          <a:bodyPr/>
          <a:lstStyle/>
          <a:p>
            <a:fld id="{FD376646-40A4-7C43-9353-86DADCDD35C1}" type="slidenum">
              <a:rPr lang="en-US" smtClean="0"/>
              <a:t>7</a:t>
            </a:fld>
            <a:endParaRPr lang="en-US"/>
          </a:p>
        </p:txBody>
      </p:sp>
    </p:spTree>
    <p:extLst>
      <p:ext uri="{BB962C8B-B14F-4D97-AF65-F5344CB8AC3E}">
        <p14:creationId xmlns:p14="http://schemas.microsoft.com/office/powerpoint/2010/main" val="1979584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If</a:t>
            </a:r>
            <a:r>
              <a:rPr lang="en-US" baseline="0" smtClean="0"/>
              <a:t> high LD, you don’t need as many markers to find an association, BUT it could be very hard to narrow down to a candidate locus</a:t>
            </a:r>
          </a:p>
          <a:p>
            <a:r>
              <a:rPr lang="en-US" baseline="0" smtClean="0"/>
              <a:t>If low LD, you need very dense markers, but you will have fewer candidates once you find an association</a:t>
            </a:r>
            <a:endParaRPr lang="en-US"/>
          </a:p>
        </p:txBody>
      </p:sp>
      <p:sp>
        <p:nvSpPr>
          <p:cNvPr id="4" name="Slide Number Placeholder 3"/>
          <p:cNvSpPr>
            <a:spLocks noGrp="1"/>
          </p:cNvSpPr>
          <p:nvPr>
            <p:ph type="sldNum" sz="quarter" idx="10"/>
          </p:nvPr>
        </p:nvSpPr>
        <p:spPr/>
        <p:txBody>
          <a:bodyPr/>
          <a:lstStyle/>
          <a:p>
            <a:fld id="{FD376646-40A4-7C43-9353-86DADCDD35C1}" type="slidenum">
              <a:rPr lang="en-US" smtClean="0"/>
              <a:t>8</a:t>
            </a:fld>
            <a:endParaRPr lang="en-US"/>
          </a:p>
        </p:txBody>
      </p:sp>
    </p:spTree>
    <p:extLst>
      <p:ext uri="{BB962C8B-B14F-4D97-AF65-F5344CB8AC3E}">
        <p14:creationId xmlns:p14="http://schemas.microsoft.com/office/powerpoint/2010/main" val="1276431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you are</a:t>
            </a:r>
            <a:r>
              <a:rPr lang="en-US" baseline="0" smtClean="0"/>
              <a:t> making comparisons in the context of markers that are the same distance apart</a:t>
            </a:r>
          </a:p>
          <a:p>
            <a:r>
              <a:rPr lang="en-US" baseline="0" smtClean="0"/>
              <a:t>For our discussion, we’ll start at the higher level comparison (b/t species) and work our way in...</a:t>
            </a:r>
            <a:endParaRPr lang="en-US"/>
          </a:p>
        </p:txBody>
      </p:sp>
      <p:sp>
        <p:nvSpPr>
          <p:cNvPr id="4" name="Slide Number Placeholder 3"/>
          <p:cNvSpPr>
            <a:spLocks noGrp="1"/>
          </p:cNvSpPr>
          <p:nvPr>
            <p:ph type="sldNum" sz="quarter" idx="10"/>
          </p:nvPr>
        </p:nvSpPr>
        <p:spPr/>
        <p:txBody>
          <a:bodyPr/>
          <a:lstStyle/>
          <a:p>
            <a:fld id="{FD376646-40A4-7C43-9353-86DADCDD35C1}" type="slidenum">
              <a:rPr lang="en-US" smtClean="0"/>
              <a:t>9</a:t>
            </a:fld>
            <a:endParaRPr lang="en-US"/>
          </a:p>
        </p:txBody>
      </p:sp>
    </p:spTree>
    <p:extLst>
      <p:ext uri="{BB962C8B-B14F-4D97-AF65-F5344CB8AC3E}">
        <p14:creationId xmlns:p14="http://schemas.microsoft.com/office/powerpoint/2010/main" val="474307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One reason for differences can be at the molecular level, with differences in the crossing</a:t>
            </a:r>
            <a:r>
              <a:rPr lang="en-US" baseline="0" smtClean="0"/>
              <a:t> over rate</a:t>
            </a:r>
          </a:p>
          <a:p>
            <a:r>
              <a:rPr lang="en-US" baseline="0" smtClean="0"/>
              <a:t>More base pairs between loci = higher chance of a cross over event</a:t>
            </a:r>
          </a:p>
          <a:p>
            <a:r>
              <a:rPr lang="en-US" baseline="0" smtClean="0"/>
              <a:t>C considers ALL meiosis events in an individual</a:t>
            </a:r>
            <a:endParaRPr lang="en-US"/>
          </a:p>
        </p:txBody>
      </p:sp>
      <p:sp>
        <p:nvSpPr>
          <p:cNvPr id="4" name="Slide Number Placeholder 3"/>
          <p:cNvSpPr>
            <a:spLocks noGrp="1"/>
          </p:cNvSpPr>
          <p:nvPr>
            <p:ph type="sldNum" sz="quarter" idx="10"/>
          </p:nvPr>
        </p:nvSpPr>
        <p:spPr/>
        <p:txBody>
          <a:bodyPr/>
          <a:lstStyle/>
          <a:p>
            <a:fld id="{FD376646-40A4-7C43-9353-86DADCDD35C1}" type="slidenum">
              <a:rPr lang="en-US" smtClean="0"/>
              <a:t>10</a:t>
            </a:fld>
            <a:endParaRPr lang="en-US"/>
          </a:p>
        </p:txBody>
      </p:sp>
    </p:spTree>
    <p:extLst>
      <p:ext uri="{BB962C8B-B14F-4D97-AF65-F5344CB8AC3E}">
        <p14:creationId xmlns:p14="http://schemas.microsoft.com/office/powerpoint/2010/main" val="1629309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766B7CA-1191-114F-9686-105EB477A5EE}"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66B7CA-1191-114F-9686-105EB477A5EE}"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66B7CA-1191-114F-9686-105EB477A5EE}"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66B7CA-1191-114F-9686-105EB477A5EE}"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66B7CA-1191-114F-9686-105EB477A5EE}"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766B7CA-1191-114F-9686-105EB477A5EE}" type="datetimeFigureOut">
              <a:rPr lang="en-US" smtClean="0"/>
              <a:t>10/9/17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766B7CA-1191-114F-9686-105EB477A5EE}" type="datetimeFigureOut">
              <a:rPr lang="en-US" smtClean="0"/>
              <a:t>10/9/17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766B7CA-1191-114F-9686-105EB477A5EE}" type="datetimeFigureOut">
              <a:rPr lang="en-US" smtClean="0"/>
              <a:t>10/9/17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66B7CA-1191-114F-9686-105EB477A5EE}" type="datetimeFigureOut">
              <a:rPr lang="en-US" smtClean="0"/>
              <a:t>10/9/17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66B7CA-1191-114F-9686-105EB477A5EE}" type="datetimeFigureOut">
              <a:rPr lang="en-US" smtClean="0"/>
              <a:t>10/9/17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66B7CA-1191-114F-9686-105EB477A5EE}" type="datetimeFigureOut">
              <a:rPr lang="en-US" smtClean="0"/>
              <a:t>10/9/17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66B7CA-1191-114F-9686-105EB477A5EE}" type="datetimeFigureOut">
              <a:rPr lang="en-US" smtClean="0"/>
              <a:t>10/9/17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B19A82-D945-C649-B9A0-8F7EC303B72F}" type="slidenum">
              <a:rPr lang="en-US" smtClean="0"/>
              <a:t>‹#›</a:t>
            </a:fld>
            <a:endParaRPr lang="en-US"/>
          </a:p>
        </p:txBody>
      </p:sp>
    </p:spTree>
    <p:extLst>
      <p:ext uri="{BB962C8B-B14F-4D97-AF65-F5344CB8AC3E}">
        <p14:creationId xmlns:p14="http://schemas.microsoft.com/office/powerpoint/2010/main" val="1220363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0632" y="1122363"/>
            <a:ext cx="8722894" cy="1548648"/>
          </a:xfrm>
        </p:spPr>
        <p:txBody>
          <a:bodyPr>
            <a:normAutofit/>
          </a:bodyPr>
          <a:lstStyle/>
          <a:p>
            <a:r>
              <a:rPr lang="en-US" sz="4400" dirty="0" smtClean="0"/>
              <a:t>Computational Genomics WS</a:t>
            </a:r>
            <a:endParaRPr lang="en-US" sz="4400" dirty="0"/>
          </a:p>
        </p:txBody>
      </p:sp>
      <p:sp>
        <p:nvSpPr>
          <p:cNvPr id="3" name="Subtitle 2"/>
          <p:cNvSpPr>
            <a:spLocks noGrp="1"/>
          </p:cNvSpPr>
          <p:nvPr>
            <p:ph type="subTitle" idx="1"/>
          </p:nvPr>
        </p:nvSpPr>
        <p:spPr>
          <a:xfrm>
            <a:off x="863599" y="3602038"/>
            <a:ext cx="7450667" cy="1655762"/>
          </a:xfrm>
        </p:spPr>
        <p:txBody>
          <a:bodyPr>
            <a:normAutofit/>
          </a:bodyPr>
          <a:lstStyle/>
          <a:p>
            <a:r>
              <a:rPr lang="en-US" sz="3200" dirty="0" smtClean="0">
                <a:solidFill>
                  <a:schemeClr val="bg1">
                    <a:lumMod val="50000"/>
                  </a:schemeClr>
                </a:solidFill>
              </a:rPr>
              <a:t>Linkage Disequilibrium Pt. 2:</a:t>
            </a:r>
            <a:endParaRPr lang="en-US" sz="3200" dirty="0" smtClean="0">
              <a:solidFill>
                <a:schemeClr val="bg1">
                  <a:lumMod val="50000"/>
                </a:schemeClr>
              </a:solidFill>
            </a:endParaRPr>
          </a:p>
          <a:p>
            <a:r>
              <a:rPr lang="en-US" sz="2800" dirty="0" smtClean="0">
                <a:solidFill>
                  <a:schemeClr val="bg1">
                    <a:lumMod val="50000"/>
                  </a:schemeClr>
                </a:solidFill>
              </a:rPr>
              <a:t>Interpretation</a:t>
            </a:r>
            <a:r>
              <a:rPr lang="en-US" sz="2800" dirty="0" smtClean="0">
                <a:solidFill>
                  <a:schemeClr val="bg1">
                    <a:lumMod val="50000"/>
                  </a:schemeClr>
                </a:solidFill>
              </a:rPr>
              <a:t>, Analysis, and Utility</a:t>
            </a:r>
            <a:endParaRPr lang="en-US" sz="2800" dirty="0">
              <a:solidFill>
                <a:schemeClr val="bg1">
                  <a:lumMod val="50000"/>
                </a:schemeClr>
              </a:solidFill>
            </a:endParaRPr>
          </a:p>
        </p:txBody>
      </p:sp>
    </p:spTree>
    <p:extLst>
      <p:ext uri="{BB962C8B-B14F-4D97-AF65-F5344CB8AC3E}">
        <p14:creationId xmlns:p14="http://schemas.microsoft.com/office/powerpoint/2010/main" val="24662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116" y="85727"/>
            <a:ext cx="7886700" cy="1325563"/>
          </a:xfrm>
        </p:spPr>
        <p:txBody>
          <a:bodyPr/>
          <a:lstStyle/>
          <a:p>
            <a:r>
              <a:rPr lang="en-US" smtClean="0"/>
              <a:t>Why is there variation in LD?</a:t>
            </a:r>
            <a:endParaRPr lang="en-US"/>
          </a:p>
        </p:txBody>
      </p:sp>
      <p:grpSp>
        <p:nvGrpSpPr>
          <p:cNvPr id="4" name="Group 3"/>
          <p:cNvGrpSpPr/>
          <p:nvPr/>
        </p:nvGrpSpPr>
        <p:grpSpPr>
          <a:xfrm>
            <a:off x="1478246" y="1871133"/>
            <a:ext cx="1861551" cy="1255907"/>
            <a:chOff x="3488281" y="1423965"/>
            <a:chExt cx="1861551" cy="1255907"/>
          </a:xfrm>
        </p:grpSpPr>
        <p:sp>
          <p:nvSpPr>
            <p:cNvPr id="5" name="Oval 4"/>
            <p:cNvSpPr/>
            <p:nvPr/>
          </p:nvSpPr>
          <p:spPr>
            <a:xfrm>
              <a:off x="3488281" y="1423965"/>
              <a:ext cx="1861551" cy="125590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734424" y="1668871"/>
              <a:ext cx="1356495" cy="569779"/>
              <a:chOff x="1856572" y="2845941"/>
              <a:chExt cx="4869950" cy="1585703"/>
            </a:xfrm>
          </p:grpSpPr>
          <p:sp>
            <p:nvSpPr>
              <p:cNvPr id="17" name="Can 16"/>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n 17"/>
              <p:cNvSpPr/>
              <p:nvPr/>
            </p:nvSpPr>
            <p:spPr>
              <a:xfrm rot="5400000">
                <a:off x="4193943" y="1166128"/>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p:cNvSpPr/>
              <p:nvPr/>
            </p:nvSpPr>
            <p:spPr>
              <a:xfrm rot="5400000">
                <a:off x="2299886" y="3091003"/>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p:cNvSpPr/>
              <p:nvPr/>
            </p:nvSpPr>
            <p:spPr>
              <a:xfrm rot="5400000">
                <a:off x="2299886" y="3419781"/>
                <a:ext cx="195208" cy="362644"/>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p:cNvSpPr/>
              <p:nvPr/>
            </p:nvSpPr>
            <p:spPr>
              <a:xfrm rot="5400000">
                <a:off x="4432737" y="3091002"/>
                <a:ext cx="195208" cy="362644"/>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an 21"/>
              <p:cNvSpPr/>
              <p:nvPr/>
            </p:nvSpPr>
            <p:spPr>
              <a:xfrm rot="5400000">
                <a:off x="4432737" y="3419781"/>
                <a:ext cx="195208" cy="362644"/>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4349019" y="2845941"/>
                <a:ext cx="362645" cy="732932"/>
              </a:xfrm>
              <a:prstGeom prst="rect">
                <a:avLst/>
              </a:prstGeom>
              <a:noFill/>
            </p:spPr>
            <p:txBody>
              <a:bodyPr wrap="square" rtlCol="0">
                <a:spAutoFit/>
              </a:bodyPr>
              <a:lstStyle/>
              <a:p>
                <a:endParaRPr lang="en-US"/>
              </a:p>
            </p:txBody>
          </p:sp>
          <p:sp>
            <p:nvSpPr>
              <p:cNvPr id="24" name="TextBox 23"/>
              <p:cNvSpPr txBox="1"/>
              <p:nvPr/>
            </p:nvSpPr>
            <p:spPr>
              <a:xfrm>
                <a:off x="2216168" y="3698712"/>
                <a:ext cx="362645" cy="732932"/>
              </a:xfrm>
              <a:prstGeom prst="rect">
                <a:avLst/>
              </a:prstGeom>
              <a:noFill/>
            </p:spPr>
            <p:txBody>
              <a:bodyPr wrap="square" rtlCol="0">
                <a:spAutoFit/>
              </a:bodyPr>
              <a:lstStyle/>
              <a:p>
                <a:endParaRPr lang="en-US"/>
              </a:p>
            </p:txBody>
          </p:sp>
          <p:sp>
            <p:nvSpPr>
              <p:cNvPr id="25" name="TextBox 24"/>
              <p:cNvSpPr txBox="1"/>
              <p:nvPr/>
            </p:nvSpPr>
            <p:spPr>
              <a:xfrm>
                <a:off x="4349019" y="3698708"/>
                <a:ext cx="362645" cy="732932"/>
              </a:xfrm>
              <a:prstGeom prst="rect">
                <a:avLst/>
              </a:prstGeom>
              <a:noFill/>
            </p:spPr>
            <p:txBody>
              <a:bodyPr wrap="square" rtlCol="0">
                <a:spAutoFit/>
              </a:bodyPr>
              <a:lstStyle/>
              <a:p>
                <a:endParaRPr lang="en-US"/>
              </a:p>
            </p:txBody>
          </p:sp>
        </p:grpSp>
        <p:grpSp>
          <p:nvGrpSpPr>
            <p:cNvPr id="7" name="Group 6"/>
            <p:cNvGrpSpPr/>
            <p:nvPr/>
          </p:nvGrpSpPr>
          <p:grpSpPr>
            <a:xfrm>
              <a:off x="3734423" y="2023285"/>
              <a:ext cx="1356495" cy="569779"/>
              <a:chOff x="1856572" y="2845941"/>
              <a:chExt cx="4869950" cy="1585703"/>
            </a:xfrm>
          </p:grpSpPr>
          <p:sp>
            <p:nvSpPr>
              <p:cNvPr id="8" name="Can 7"/>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p:cNvSpPr/>
              <p:nvPr/>
            </p:nvSpPr>
            <p:spPr>
              <a:xfrm rot="5400000">
                <a:off x="4193943" y="1166128"/>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n 9"/>
              <p:cNvSpPr/>
              <p:nvPr/>
            </p:nvSpPr>
            <p:spPr>
              <a:xfrm rot="5400000">
                <a:off x="2299886" y="3091003"/>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n 10"/>
              <p:cNvSpPr/>
              <p:nvPr/>
            </p:nvSpPr>
            <p:spPr>
              <a:xfrm rot="5400000">
                <a:off x="2299886" y="3419781"/>
                <a:ext cx="195208" cy="362644"/>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n 11"/>
              <p:cNvSpPr/>
              <p:nvPr/>
            </p:nvSpPr>
            <p:spPr>
              <a:xfrm rot="5400000">
                <a:off x="4432737" y="3091002"/>
                <a:ext cx="195208" cy="362644"/>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n 12"/>
              <p:cNvSpPr/>
              <p:nvPr/>
            </p:nvSpPr>
            <p:spPr>
              <a:xfrm rot="5400000">
                <a:off x="4432737" y="3419781"/>
                <a:ext cx="195208" cy="362644"/>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49019" y="2845941"/>
                <a:ext cx="362645" cy="732932"/>
              </a:xfrm>
              <a:prstGeom prst="rect">
                <a:avLst/>
              </a:prstGeom>
              <a:noFill/>
            </p:spPr>
            <p:txBody>
              <a:bodyPr wrap="square" rtlCol="0">
                <a:spAutoFit/>
              </a:bodyPr>
              <a:lstStyle/>
              <a:p>
                <a:endParaRPr lang="en-US"/>
              </a:p>
            </p:txBody>
          </p:sp>
          <p:sp>
            <p:nvSpPr>
              <p:cNvPr id="15" name="TextBox 14"/>
              <p:cNvSpPr txBox="1"/>
              <p:nvPr/>
            </p:nvSpPr>
            <p:spPr>
              <a:xfrm>
                <a:off x="2216168" y="3698712"/>
                <a:ext cx="362645" cy="732932"/>
              </a:xfrm>
              <a:prstGeom prst="rect">
                <a:avLst/>
              </a:prstGeom>
              <a:noFill/>
            </p:spPr>
            <p:txBody>
              <a:bodyPr wrap="square" rtlCol="0">
                <a:spAutoFit/>
              </a:bodyPr>
              <a:lstStyle/>
              <a:p>
                <a:endParaRPr lang="en-US"/>
              </a:p>
            </p:txBody>
          </p:sp>
          <p:sp>
            <p:nvSpPr>
              <p:cNvPr id="16" name="TextBox 15"/>
              <p:cNvSpPr txBox="1"/>
              <p:nvPr/>
            </p:nvSpPr>
            <p:spPr>
              <a:xfrm>
                <a:off x="4349019" y="3698708"/>
                <a:ext cx="362645" cy="732932"/>
              </a:xfrm>
              <a:prstGeom prst="rect">
                <a:avLst/>
              </a:prstGeom>
              <a:noFill/>
            </p:spPr>
            <p:txBody>
              <a:bodyPr wrap="square" rtlCol="0">
                <a:spAutoFit/>
              </a:bodyPr>
              <a:lstStyle/>
              <a:p>
                <a:endParaRPr lang="en-US"/>
              </a:p>
            </p:txBody>
          </p:sp>
        </p:grpSp>
      </p:grpSp>
      <p:grpSp>
        <p:nvGrpSpPr>
          <p:cNvPr id="26" name="Group 25"/>
          <p:cNvGrpSpPr/>
          <p:nvPr/>
        </p:nvGrpSpPr>
        <p:grpSpPr>
          <a:xfrm>
            <a:off x="4817456" y="1810684"/>
            <a:ext cx="1861551" cy="1316356"/>
            <a:chOff x="5986180" y="1422489"/>
            <a:chExt cx="1861551" cy="1316356"/>
          </a:xfrm>
        </p:grpSpPr>
        <p:sp>
          <p:nvSpPr>
            <p:cNvPr id="27" name="Oval 26"/>
            <p:cNvSpPr/>
            <p:nvPr/>
          </p:nvSpPr>
          <p:spPr>
            <a:xfrm>
              <a:off x="5986180" y="1422489"/>
              <a:ext cx="1861551" cy="131635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232322" y="1792721"/>
              <a:ext cx="1356495" cy="451642"/>
              <a:chOff x="1856572" y="3174713"/>
              <a:chExt cx="4869950" cy="1256931"/>
            </a:xfrm>
          </p:grpSpPr>
          <p:sp>
            <p:nvSpPr>
              <p:cNvPr id="40" name="Can 39"/>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an 40"/>
              <p:cNvSpPr/>
              <p:nvPr/>
            </p:nvSpPr>
            <p:spPr>
              <a:xfrm rot="5400000">
                <a:off x="2299886" y="3091003"/>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n 41"/>
              <p:cNvSpPr/>
              <p:nvPr/>
            </p:nvSpPr>
            <p:spPr>
              <a:xfrm rot="5400000">
                <a:off x="5113403" y="3090996"/>
                <a:ext cx="195209" cy="362643"/>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2216168" y="3698712"/>
                <a:ext cx="362645" cy="732932"/>
              </a:xfrm>
              <a:prstGeom prst="rect">
                <a:avLst/>
              </a:prstGeom>
              <a:noFill/>
            </p:spPr>
            <p:txBody>
              <a:bodyPr wrap="square" rtlCol="0">
                <a:spAutoFit/>
              </a:bodyPr>
              <a:lstStyle/>
              <a:p>
                <a:endParaRPr lang="en-US"/>
              </a:p>
            </p:txBody>
          </p:sp>
          <p:sp>
            <p:nvSpPr>
              <p:cNvPr id="44" name="TextBox 43"/>
              <p:cNvSpPr txBox="1"/>
              <p:nvPr/>
            </p:nvSpPr>
            <p:spPr>
              <a:xfrm>
                <a:off x="4349019" y="3698708"/>
                <a:ext cx="362645" cy="732932"/>
              </a:xfrm>
              <a:prstGeom prst="rect">
                <a:avLst/>
              </a:prstGeom>
              <a:noFill/>
            </p:spPr>
            <p:txBody>
              <a:bodyPr wrap="square" rtlCol="0">
                <a:spAutoFit/>
              </a:bodyPr>
              <a:lstStyle/>
              <a:p>
                <a:endParaRPr lang="en-US"/>
              </a:p>
            </p:txBody>
          </p:sp>
        </p:grpSp>
        <p:sp>
          <p:nvSpPr>
            <p:cNvPr id="29" name="Can 28"/>
            <p:cNvSpPr/>
            <p:nvPr/>
          </p:nvSpPr>
          <p:spPr>
            <a:xfrm rot="5400000">
              <a:off x="6875496" y="1622103"/>
              <a:ext cx="70143" cy="1356494"/>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an 29"/>
            <p:cNvSpPr/>
            <p:nvPr/>
          </p:nvSpPr>
          <p:spPr>
            <a:xfrm rot="5400000">
              <a:off x="6347918" y="2249844"/>
              <a:ext cx="70143" cy="101012"/>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p:cNvSpPr/>
            <p:nvPr/>
          </p:nvSpPr>
          <p:spPr>
            <a:xfrm rot="5400000">
              <a:off x="7142139" y="2249844"/>
              <a:ext cx="70143" cy="101012"/>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6332484" y="2335423"/>
              <a:ext cx="101013" cy="263359"/>
            </a:xfrm>
            <a:prstGeom prst="rect">
              <a:avLst/>
            </a:prstGeom>
            <a:noFill/>
          </p:spPr>
          <p:txBody>
            <a:bodyPr wrap="square" rtlCol="0">
              <a:spAutoFit/>
            </a:bodyPr>
            <a:lstStyle/>
            <a:p>
              <a:endParaRPr lang="en-US"/>
            </a:p>
          </p:txBody>
        </p:sp>
        <p:sp>
          <p:nvSpPr>
            <p:cNvPr id="33" name="TextBox 32"/>
            <p:cNvSpPr txBox="1"/>
            <p:nvPr/>
          </p:nvSpPr>
          <p:spPr>
            <a:xfrm>
              <a:off x="6926575" y="2335422"/>
              <a:ext cx="101013" cy="263359"/>
            </a:xfrm>
            <a:prstGeom prst="rect">
              <a:avLst/>
            </a:prstGeom>
            <a:noFill/>
          </p:spPr>
          <p:txBody>
            <a:bodyPr wrap="square" rtlCol="0">
              <a:spAutoFit/>
            </a:bodyPr>
            <a:lstStyle/>
            <a:p>
              <a:endParaRPr lang="en-US"/>
            </a:p>
          </p:txBody>
        </p:sp>
        <p:sp>
          <p:nvSpPr>
            <p:cNvPr id="34" name="Freeform 33"/>
            <p:cNvSpPr/>
            <p:nvPr/>
          </p:nvSpPr>
          <p:spPr>
            <a:xfrm>
              <a:off x="6232320" y="1896852"/>
              <a:ext cx="1342967" cy="343526"/>
            </a:xfrm>
            <a:custGeom>
              <a:avLst/>
              <a:gdLst>
                <a:gd name="connsiteX0" fmla="*/ 0 w 1355651"/>
                <a:gd name="connsiteY0" fmla="*/ 202019 h 287079"/>
                <a:gd name="connsiteX1" fmla="*/ 611372 w 1355651"/>
                <a:gd name="connsiteY1" fmla="*/ 202019 h 287079"/>
                <a:gd name="connsiteX2" fmla="*/ 855921 w 1355651"/>
                <a:gd name="connsiteY2" fmla="*/ 0 h 287079"/>
                <a:gd name="connsiteX3" fmla="*/ 1355651 w 1355651"/>
                <a:gd name="connsiteY3" fmla="*/ 0 h 287079"/>
                <a:gd name="connsiteX4" fmla="*/ 1345018 w 1355651"/>
                <a:gd name="connsiteY4" fmla="*/ 53163 h 287079"/>
                <a:gd name="connsiteX5" fmla="*/ 887818 w 1355651"/>
                <a:gd name="connsiteY5" fmla="*/ 63796 h 287079"/>
                <a:gd name="connsiteX6" fmla="*/ 611372 w 1355651"/>
                <a:gd name="connsiteY6" fmla="*/ 287079 h 287079"/>
                <a:gd name="connsiteX7" fmla="*/ 5316 w 1355651"/>
                <a:gd name="connsiteY7" fmla="*/ 276447 h 287079"/>
                <a:gd name="connsiteX8" fmla="*/ 0 w 1355651"/>
                <a:gd name="connsiteY8" fmla="*/ 202019 h 28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5651" h="287079">
                  <a:moveTo>
                    <a:pt x="0" y="202019"/>
                  </a:moveTo>
                  <a:lnTo>
                    <a:pt x="611372" y="202019"/>
                  </a:lnTo>
                  <a:lnTo>
                    <a:pt x="855921" y="0"/>
                  </a:lnTo>
                  <a:lnTo>
                    <a:pt x="1355651" y="0"/>
                  </a:lnTo>
                  <a:lnTo>
                    <a:pt x="1345018" y="53163"/>
                  </a:lnTo>
                  <a:lnTo>
                    <a:pt x="887818" y="63796"/>
                  </a:lnTo>
                  <a:lnTo>
                    <a:pt x="611372" y="287079"/>
                  </a:lnTo>
                  <a:lnTo>
                    <a:pt x="5316" y="276447"/>
                  </a:lnTo>
                  <a:lnTo>
                    <a:pt x="0" y="202019"/>
                  </a:ln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flipV="1">
              <a:off x="6245848" y="1887811"/>
              <a:ext cx="1342967" cy="343526"/>
            </a:xfrm>
            <a:custGeom>
              <a:avLst/>
              <a:gdLst>
                <a:gd name="connsiteX0" fmla="*/ 0 w 1355651"/>
                <a:gd name="connsiteY0" fmla="*/ 202019 h 287079"/>
                <a:gd name="connsiteX1" fmla="*/ 611372 w 1355651"/>
                <a:gd name="connsiteY1" fmla="*/ 202019 h 287079"/>
                <a:gd name="connsiteX2" fmla="*/ 855921 w 1355651"/>
                <a:gd name="connsiteY2" fmla="*/ 0 h 287079"/>
                <a:gd name="connsiteX3" fmla="*/ 1355651 w 1355651"/>
                <a:gd name="connsiteY3" fmla="*/ 0 h 287079"/>
                <a:gd name="connsiteX4" fmla="*/ 1345018 w 1355651"/>
                <a:gd name="connsiteY4" fmla="*/ 53163 h 287079"/>
                <a:gd name="connsiteX5" fmla="*/ 887818 w 1355651"/>
                <a:gd name="connsiteY5" fmla="*/ 63796 h 287079"/>
                <a:gd name="connsiteX6" fmla="*/ 611372 w 1355651"/>
                <a:gd name="connsiteY6" fmla="*/ 287079 h 287079"/>
                <a:gd name="connsiteX7" fmla="*/ 5316 w 1355651"/>
                <a:gd name="connsiteY7" fmla="*/ 276447 h 287079"/>
                <a:gd name="connsiteX8" fmla="*/ 0 w 1355651"/>
                <a:gd name="connsiteY8" fmla="*/ 202019 h 28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5651" h="287079">
                  <a:moveTo>
                    <a:pt x="0" y="202019"/>
                  </a:moveTo>
                  <a:lnTo>
                    <a:pt x="611372" y="202019"/>
                  </a:lnTo>
                  <a:lnTo>
                    <a:pt x="855921" y="0"/>
                  </a:lnTo>
                  <a:lnTo>
                    <a:pt x="1355651" y="0"/>
                  </a:lnTo>
                  <a:lnTo>
                    <a:pt x="1345018" y="53163"/>
                  </a:lnTo>
                  <a:lnTo>
                    <a:pt x="887818" y="63796"/>
                  </a:lnTo>
                  <a:lnTo>
                    <a:pt x="611372" y="287079"/>
                  </a:lnTo>
                  <a:lnTo>
                    <a:pt x="5316" y="276447"/>
                  </a:lnTo>
                  <a:lnTo>
                    <a:pt x="0" y="202019"/>
                  </a:ln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an 35"/>
            <p:cNvSpPr/>
            <p:nvPr/>
          </p:nvSpPr>
          <p:spPr>
            <a:xfrm rot="5400000">
              <a:off x="6335176" y="2138731"/>
              <a:ext cx="85362" cy="90750"/>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an 36"/>
            <p:cNvSpPr/>
            <p:nvPr/>
          </p:nvSpPr>
          <p:spPr>
            <a:xfrm rot="5400000">
              <a:off x="7131608" y="1877433"/>
              <a:ext cx="70143" cy="101012"/>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an 37"/>
            <p:cNvSpPr/>
            <p:nvPr/>
          </p:nvSpPr>
          <p:spPr>
            <a:xfrm rot="5400000">
              <a:off x="6342785" y="1889712"/>
              <a:ext cx="70143" cy="101012"/>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an 38"/>
            <p:cNvSpPr/>
            <p:nvPr/>
          </p:nvSpPr>
          <p:spPr>
            <a:xfrm rot="5400000">
              <a:off x="7142139" y="2149745"/>
              <a:ext cx="70143" cy="101012"/>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627590" y="3861431"/>
            <a:ext cx="7956551" cy="923330"/>
          </a:xfrm>
          <a:prstGeom prst="rect">
            <a:avLst/>
          </a:prstGeom>
          <a:noFill/>
        </p:spPr>
        <p:txBody>
          <a:bodyPr wrap="square" rtlCol="0">
            <a:spAutoFit/>
          </a:bodyPr>
          <a:lstStyle/>
          <a:p>
            <a:r>
              <a:rPr lang="en-US" dirty="0" smtClean="0"/>
              <a:t>Crossing Over Rate </a:t>
            </a:r>
            <a:r>
              <a:rPr lang="de-DE" dirty="0" smtClean="0"/>
              <a:t>(</a:t>
            </a:r>
            <a:r>
              <a:rPr lang="de-DE" i="1" dirty="0" smtClean="0"/>
              <a:t>c)</a:t>
            </a:r>
            <a:r>
              <a:rPr lang="de-DE" dirty="0" smtClean="0"/>
              <a:t> = </a:t>
            </a:r>
            <a:r>
              <a:rPr lang="de-DE" dirty="0" err="1" smtClean="0"/>
              <a:t>the</a:t>
            </a:r>
            <a:r>
              <a:rPr lang="de-DE" dirty="0" smtClean="0"/>
              <a:t> </a:t>
            </a:r>
            <a:r>
              <a:rPr lang="de-DE" dirty="0" err="1" smtClean="0"/>
              <a:t>probability</a:t>
            </a:r>
            <a:r>
              <a:rPr lang="de-DE" dirty="0" smtClean="0"/>
              <a:t> </a:t>
            </a:r>
            <a:r>
              <a:rPr lang="de-DE" dirty="0" err="1" smtClean="0"/>
              <a:t>of</a:t>
            </a:r>
            <a:r>
              <a:rPr lang="de-DE" dirty="0" smtClean="0"/>
              <a:t> a </a:t>
            </a:r>
            <a:r>
              <a:rPr lang="de-DE" dirty="0" err="1" smtClean="0"/>
              <a:t>cross</a:t>
            </a:r>
            <a:r>
              <a:rPr lang="de-DE" dirty="0" smtClean="0"/>
              <a:t> </a:t>
            </a:r>
            <a:r>
              <a:rPr lang="de-DE" dirty="0" err="1" smtClean="0"/>
              <a:t>over</a:t>
            </a:r>
            <a:r>
              <a:rPr lang="de-DE" dirty="0" smtClean="0"/>
              <a:t> </a:t>
            </a:r>
            <a:r>
              <a:rPr lang="de-DE" dirty="0" err="1" smtClean="0"/>
              <a:t>event</a:t>
            </a:r>
            <a:r>
              <a:rPr lang="de-DE" dirty="0" smtClean="0"/>
              <a:t> occurring at ANY </a:t>
            </a:r>
            <a:r>
              <a:rPr lang="de-DE" dirty="0" err="1" smtClean="0"/>
              <a:t>base</a:t>
            </a:r>
            <a:r>
              <a:rPr lang="de-DE" dirty="0" smtClean="0"/>
              <a:t> pair </a:t>
            </a:r>
            <a:r>
              <a:rPr lang="de-DE" dirty="0" err="1" smtClean="0"/>
              <a:t>between</a:t>
            </a:r>
            <a:r>
              <a:rPr lang="de-DE" dirty="0" smtClean="0"/>
              <a:t> 2 genes (</a:t>
            </a:r>
            <a:r>
              <a:rPr lang="de-DE" dirty="0" err="1" smtClean="0"/>
              <a:t>or</a:t>
            </a:r>
            <a:r>
              <a:rPr lang="de-DE" dirty="0" smtClean="0"/>
              <a:t> loci) </a:t>
            </a:r>
            <a:r>
              <a:rPr lang="de-DE" dirty="0" err="1" smtClean="0"/>
              <a:t>during</a:t>
            </a:r>
            <a:r>
              <a:rPr lang="de-DE" dirty="0" smtClean="0"/>
              <a:t> </a:t>
            </a:r>
            <a:r>
              <a:rPr lang="de-DE" dirty="0" err="1" smtClean="0"/>
              <a:t>the</a:t>
            </a:r>
            <a:r>
              <a:rPr lang="de-DE" dirty="0" smtClean="0"/>
              <a:t> </a:t>
            </a:r>
            <a:r>
              <a:rPr lang="de-DE" dirty="0" err="1" smtClean="0"/>
              <a:t>formation</a:t>
            </a:r>
            <a:r>
              <a:rPr lang="de-DE" dirty="0" smtClean="0"/>
              <a:t> </a:t>
            </a:r>
            <a:r>
              <a:rPr lang="de-DE" dirty="0" err="1" smtClean="0"/>
              <a:t>of</a:t>
            </a:r>
            <a:r>
              <a:rPr lang="de-DE" dirty="0" smtClean="0"/>
              <a:t> </a:t>
            </a:r>
            <a:r>
              <a:rPr lang="de-DE" dirty="0" err="1" smtClean="0"/>
              <a:t>gametes</a:t>
            </a:r>
            <a:r>
              <a:rPr lang="de-DE" dirty="0" smtClean="0"/>
              <a:t> in an individual.</a:t>
            </a:r>
            <a:endParaRPr lang="en-US" dirty="0"/>
          </a:p>
        </p:txBody>
      </p:sp>
      <p:sp>
        <p:nvSpPr>
          <p:cNvPr id="48" name="TextBox 47"/>
          <p:cNvSpPr txBox="1"/>
          <p:nvPr/>
        </p:nvSpPr>
        <p:spPr>
          <a:xfrm>
            <a:off x="662516" y="5028706"/>
            <a:ext cx="7956551" cy="923330"/>
          </a:xfrm>
          <a:prstGeom prst="rect">
            <a:avLst/>
          </a:prstGeom>
          <a:noFill/>
        </p:spPr>
        <p:txBody>
          <a:bodyPr wrap="square" rtlCol="0">
            <a:spAutoFit/>
          </a:bodyPr>
          <a:lstStyle/>
          <a:p>
            <a:r>
              <a:rPr lang="de-DE" i="1" smtClean="0"/>
              <a:t>c </a:t>
            </a:r>
            <a:r>
              <a:rPr lang="de-DE" err="1" smtClean="0"/>
              <a:t>can</a:t>
            </a:r>
            <a:r>
              <a:rPr lang="de-DE" smtClean="0"/>
              <a:t> </a:t>
            </a:r>
            <a:r>
              <a:rPr lang="de-DE" err="1" smtClean="0"/>
              <a:t>be</a:t>
            </a:r>
            <a:r>
              <a:rPr lang="de-DE" smtClean="0"/>
              <a:t> </a:t>
            </a:r>
            <a:r>
              <a:rPr lang="de-DE" err="1" smtClean="0"/>
              <a:t>measured</a:t>
            </a:r>
            <a:r>
              <a:rPr lang="de-DE" smtClean="0"/>
              <a:t> </a:t>
            </a:r>
            <a:r>
              <a:rPr lang="de-DE" err="1" smtClean="0"/>
              <a:t>directly</a:t>
            </a:r>
            <a:r>
              <a:rPr lang="de-DE" smtClean="0"/>
              <a:t> </a:t>
            </a:r>
            <a:r>
              <a:rPr lang="de-DE" err="1" smtClean="0"/>
              <a:t>as</a:t>
            </a:r>
            <a:r>
              <a:rPr lang="de-DE" smtClean="0"/>
              <a:t> </a:t>
            </a:r>
            <a:r>
              <a:rPr lang="de-DE" err="1" smtClean="0"/>
              <a:t>the</a:t>
            </a:r>
            <a:r>
              <a:rPr lang="de-DE" smtClean="0"/>
              <a:t> </a:t>
            </a:r>
            <a:r>
              <a:rPr lang="de-DE" err="1" smtClean="0"/>
              <a:t>proportion</a:t>
            </a:r>
            <a:r>
              <a:rPr lang="de-DE" smtClean="0"/>
              <a:t> </a:t>
            </a:r>
            <a:r>
              <a:rPr lang="de-DE" err="1" smtClean="0"/>
              <a:t>of</a:t>
            </a:r>
            <a:r>
              <a:rPr lang="de-DE" smtClean="0"/>
              <a:t> </a:t>
            </a:r>
            <a:r>
              <a:rPr lang="de-DE" err="1" smtClean="0"/>
              <a:t>recombinant</a:t>
            </a:r>
            <a:r>
              <a:rPr lang="de-DE" smtClean="0"/>
              <a:t> </a:t>
            </a:r>
            <a:r>
              <a:rPr lang="de-DE" err="1" smtClean="0"/>
              <a:t>gametes</a:t>
            </a:r>
            <a:r>
              <a:rPr lang="de-DE" smtClean="0"/>
              <a:t> </a:t>
            </a:r>
            <a:r>
              <a:rPr lang="de-DE" err="1" smtClean="0"/>
              <a:t>compared</a:t>
            </a:r>
            <a:r>
              <a:rPr lang="de-DE" smtClean="0"/>
              <a:t> </a:t>
            </a:r>
            <a:r>
              <a:rPr lang="de-DE" err="1" smtClean="0"/>
              <a:t>to</a:t>
            </a:r>
            <a:r>
              <a:rPr lang="de-DE" smtClean="0"/>
              <a:t> parental-type </a:t>
            </a:r>
            <a:r>
              <a:rPr lang="de-DE" err="1" smtClean="0"/>
              <a:t>gametes</a:t>
            </a:r>
            <a:r>
              <a:rPr lang="de-DE" smtClean="0"/>
              <a:t> (</a:t>
            </a:r>
            <a:r>
              <a:rPr lang="de-DE" err="1" smtClean="0"/>
              <a:t>often</a:t>
            </a:r>
            <a:r>
              <a:rPr lang="de-DE" smtClean="0"/>
              <a:t> </a:t>
            </a:r>
            <a:r>
              <a:rPr lang="de-DE" err="1" smtClean="0"/>
              <a:t>done</a:t>
            </a:r>
            <a:r>
              <a:rPr lang="de-DE" smtClean="0"/>
              <a:t> </a:t>
            </a:r>
            <a:r>
              <a:rPr lang="de-DE" err="1" smtClean="0"/>
              <a:t>as</a:t>
            </a:r>
            <a:r>
              <a:rPr lang="de-DE" smtClean="0"/>
              <a:t> </a:t>
            </a:r>
            <a:r>
              <a:rPr lang="de-DE" err="1" smtClean="0"/>
              <a:t>single</a:t>
            </a:r>
            <a:r>
              <a:rPr lang="de-DE" smtClean="0"/>
              <a:t> </a:t>
            </a:r>
            <a:r>
              <a:rPr lang="de-DE" err="1" smtClean="0"/>
              <a:t>cell</a:t>
            </a:r>
            <a:r>
              <a:rPr lang="de-DE" smtClean="0"/>
              <a:t> </a:t>
            </a:r>
            <a:r>
              <a:rPr lang="de-DE" err="1" smtClean="0"/>
              <a:t>analysis</a:t>
            </a:r>
            <a:r>
              <a:rPr lang="de-DE" smtClean="0"/>
              <a:t> </a:t>
            </a:r>
            <a:r>
              <a:rPr lang="de-DE" err="1" smtClean="0"/>
              <a:t>of</a:t>
            </a:r>
            <a:r>
              <a:rPr lang="de-DE" smtClean="0"/>
              <a:t> </a:t>
            </a:r>
            <a:r>
              <a:rPr lang="de-DE" err="1" smtClean="0"/>
              <a:t>sperm</a:t>
            </a:r>
            <a:r>
              <a:rPr lang="de-DE" smtClean="0"/>
              <a:t> </a:t>
            </a:r>
            <a:r>
              <a:rPr lang="de-DE" err="1" smtClean="0"/>
              <a:t>cells</a:t>
            </a:r>
            <a:r>
              <a:rPr lang="de-DE" smtClean="0"/>
              <a:t>)</a:t>
            </a:r>
            <a:endParaRPr lang="en-US"/>
          </a:p>
        </p:txBody>
      </p:sp>
    </p:spTree>
    <p:extLst>
      <p:ext uri="{BB962C8B-B14F-4D97-AF65-F5344CB8AC3E}">
        <p14:creationId xmlns:p14="http://schemas.microsoft.com/office/powerpoint/2010/main" val="17475227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116" y="85727"/>
            <a:ext cx="7886700" cy="1325563"/>
          </a:xfrm>
        </p:spPr>
        <p:txBody>
          <a:bodyPr/>
          <a:lstStyle/>
          <a:p>
            <a:r>
              <a:rPr lang="en-US" smtClean="0"/>
              <a:t>Why is there variation in LD?</a:t>
            </a:r>
            <a:endParaRPr lang="en-US"/>
          </a:p>
        </p:txBody>
      </p:sp>
      <p:sp>
        <p:nvSpPr>
          <p:cNvPr id="49" name="TextBox 48"/>
          <p:cNvSpPr txBox="1"/>
          <p:nvPr/>
        </p:nvSpPr>
        <p:spPr>
          <a:xfrm>
            <a:off x="795867" y="1438441"/>
            <a:ext cx="6991016" cy="1477328"/>
          </a:xfrm>
          <a:prstGeom prst="rect">
            <a:avLst/>
          </a:prstGeom>
          <a:noFill/>
        </p:spPr>
        <p:txBody>
          <a:bodyPr wrap="none" rtlCol="0">
            <a:spAutoFit/>
          </a:bodyPr>
          <a:lstStyle/>
          <a:p>
            <a:r>
              <a:rPr lang="en-US" dirty="0" smtClean="0"/>
              <a:t>Why would crossing over rate (c) be different between species?</a:t>
            </a:r>
          </a:p>
          <a:p>
            <a:pPr marL="742950" lvl="1" indent="-285750">
              <a:buFont typeface="Arial" charset="0"/>
              <a:buChar char="•"/>
            </a:pPr>
            <a:r>
              <a:rPr lang="en-US" dirty="0" smtClean="0"/>
              <a:t>Differences in underlying genomic architecture:</a:t>
            </a:r>
          </a:p>
          <a:p>
            <a:pPr marL="1200150" lvl="2" indent="-285750">
              <a:buFont typeface="Arial" charset="0"/>
              <a:buChar char="•"/>
            </a:pPr>
            <a:r>
              <a:rPr lang="en-US" dirty="0" smtClean="0"/>
              <a:t>GC-content (i.e. the actual sequence of the DNA)</a:t>
            </a:r>
          </a:p>
          <a:p>
            <a:pPr marL="1200150" lvl="2" indent="-285750">
              <a:buFont typeface="Arial" charset="0"/>
              <a:buChar char="•"/>
            </a:pPr>
            <a:r>
              <a:rPr lang="en-US" dirty="0" smtClean="0"/>
              <a:t>Repetitive DNA content (e.g. transposable elements)</a:t>
            </a:r>
          </a:p>
          <a:p>
            <a:pPr marL="1200150" lvl="2" indent="-285750">
              <a:buFont typeface="Arial" charset="0"/>
              <a:buChar char="•"/>
            </a:pPr>
            <a:r>
              <a:rPr lang="en-US" dirty="0" smtClean="0"/>
              <a:t>Chromatin structure	</a:t>
            </a:r>
            <a:endParaRPr lang="en-US" dirty="0"/>
          </a:p>
        </p:txBody>
      </p:sp>
      <p:pic>
        <p:nvPicPr>
          <p:cNvPr id="50" name="Picture 49"/>
          <p:cNvPicPr>
            <a:picLocks noChangeAspect="1"/>
          </p:cNvPicPr>
          <p:nvPr/>
        </p:nvPicPr>
        <p:blipFill rotWithShape="1">
          <a:blip r:embed="rId3"/>
          <a:srcRect l="71482" t="20578" b="8148"/>
          <a:stretch/>
        </p:blipFill>
        <p:spPr>
          <a:xfrm>
            <a:off x="4605866" y="3576169"/>
            <a:ext cx="1612578" cy="3022600"/>
          </a:xfrm>
          <a:prstGeom prst="rect">
            <a:avLst/>
          </a:prstGeom>
        </p:spPr>
      </p:pic>
      <p:sp>
        <p:nvSpPr>
          <p:cNvPr id="51" name="TextBox 50"/>
          <p:cNvSpPr txBox="1"/>
          <p:nvPr/>
        </p:nvSpPr>
        <p:spPr>
          <a:xfrm>
            <a:off x="296333" y="3894388"/>
            <a:ext cx="3820277" cy="923330"/>
          </a:xfrm>
          <a:prstGeom prst="rect">
            <a:avLst/>
          </a:prstGeom>
          <a:noFill/>
        </p:spPr>
        <p:txBody>
          <a:bodyPr wrap="none" rtlCol="0">
            <a:spAutoFit/>
          </a:bodyPr>
          <a:lstStyle/>
          <a:p>
            <a:r>
              <a:rPr lang="en-US" dirty="0" smtClean="0">
                <a:solidFill>
                  <a:schemeClr val="accent1">
                    <a:lumMod val="75000"/>
                  </a:schemeClr>
                </a:solidFill>
              </a:rPr>
              <a:t>Heterochromatin</a:t>
            </a:r>
            <a:r>
              <a:rPr lang="en-US" dirty="0" smtClean="0"/>
              <a:t>: tightly packed</a:t>
            </a:r>
          </a:p>
          <a:p>
            <a:r>
              <a:rPr lang="en-US" dirty="0"/>
              <a:t>r</a:t>
            </a:r>
            <a:r>
              <a:rPr lang="en-US" dirty="0" smtClean="0"/>
              <a:t>egions with few genes, often high</a:t>
            </a:r>
          </a:p>
          <a:p>
            <a:r>
              <a:rPr lang="en-US" dirty="0"/>
              <a:t>r</a:t>
            </a:r>
            <a:r>
              <a:rPr lang="en-US" dirty="0" smtClean="0"/>
              <a:t>epeat content and methylation</a:t>
            </a:r>
            <a:endParaRPr lang="en-US" dirty="0"/>
          </a:p>
        </p:txBody>
      </p:sp>
      <p:sp>
        <p:nvSpPr>
          <p:cNvPr id="52" name="TextBox 51"/>
          <p:cNvSpPr txBox="1"/>
          <p:nvPr/>
        </p:nvSpPr>
        <p:spPr>
          <a:xfrm>
            <a:off x="270932" y="5206721"/>
            <a:ext cx="4182535" cy="1200329"/>
          </a:xfrm>
          <a:prstGeom prst="rect">
            <a:avLst/>
          </a:prstGeom>
          <a:noFill/>
        </p:spPr>
        <p:txBody>
          <a:bodyPr wrap="square" rtlCol="0">
            <a:spAutoFit/>
          </a:bodyPr>
          <a:lstStyle/>
          <a:p>
            <a:r>
              <a:rPr lang="en-US" dirty="0" smtClean="0">
                <a:solidFill>
                  <a:schemeClr val="accent1">
                    <a:lumMod val="60000"/>
                    <a:lumOff val="40000"/>
                  </a:schemeClr>
                </a:solidFill>
              </a:rPr>
              <a:t>Euchromatin</a:t>
            </a:r>
            <a:r>
              <a:rPr lang="en-US" dirty="0" smtClean="0"/>
              <a:t>: loosely packed</a:t>
            </a:r>
          </a:p>
          <a:p>
            <a:r>
              <a:rPr lang="en-US" dirty="0" smtClean="0"/>
              <a:t>regions, often more gene rich and </a:t>
            </a:r>
          </a:p>
          <a:p>
            <a:r>
              <a:rPr lang="en-US" dirty="0"/>
              <a:t>m</a:t>
            </a:r>
            <a:r>
              <a:rPr lang="en-US" dirty="0" smtClean="0"/>
              <a:t>ore accessible to molecular machinery</a:t>
            </a:r>
            <a:endParaRPr lang="en-US" dirty="0"/>
          </a:p>
        </p:txBody>
      </p:sp>
      <p:sp>
        <p:nvSpPr>
          <p:cNvPr id="53" name="TextBox 52"/>
          <p:cNvSpPr txBox="1"/>
          <p:nvPr/>
        </p:nvSpPr>
        <p:spPr>
          <a:xfrm>
            <a:off x="6219818" y="3365947"/>
            <a:ext cx="1287532" cy="369332"/>
          </a:xfrm>
          <a:prstGeom prst="rect">
            <a:avLst/>
          </a:prstGeom>
          <a:noFill/>
        </p:spPr>
        <p:txBody>
          <a:bodyPr wrap="none" rtlCol="0">
            <a:spAutoFit/>
          </a:bodyPr>
          <a:lstStyle/>
          <a:p>
            <a:r>
              <a:rPr lang="en-US" smtClean="0"/>
              <a:t>Telomeres</a:t>
            </a:r>
            <a:endParaRPr lang="en-US"/>
          </a:p>
        </p:txBody>
      </p:sp>
      <p:cxnSp>
        <p:nvCxnSpPr>
          <p:cNvPr id="55" name="Elbow Connector 54"/>
          <p:cNvCxnSpPr>
            <a:endCxn id="53" idx="2"/>
          </p:cNvCxnSpPr>
          <p:nvPr/>
        </p:nvCxnSpPr>
        <p:spPr>
          <a:xfrm flipV="1">
            <a:off x="6218444" y="3735279"/>
            <a:ext cx="645140" cy="30332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6027255" y="3618504"/>
            <a:ext cx="263476" cy="159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5918200" y="3576014"/>
            <a:ext cx="301618" cy="678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219818" y="6229437"/>
            <a:ext cx="1287532" cy="369332"/>
          </a:xfrm>
          <a:prstGeom prst="rect">
            <a:avLst/>
          </a:prstGeom>
          <a:noFill/>
        </p:spPr>
        <p:txBody>
          <a:bodyPr wrap="none" rtlCol="0">
            <a:spAutoFit/>
          </a:bodyPr>
          <a:lstStyle/>
          <a:p>
            <a:r>
              <a:rPr lang="en-US" smtClean="0"/>
              <a:t>Telomeres</a:t>
            </a:r>
            <a:endParaRPr lang="en-US"/>
          </a:p>
        </p:txBody>
      </p:sp>
      <p:sp>
        <p:nvSpPr>
          <p:cNvPr id="66" name="TextBox 65"/>
          <p:cNvSpPr txBox="1"/>
          <p:nvPr/>
        </p:nvSpPr>
        <p:spPr>
          <a:xfrm>
            <a:off x="6369711" y="4408333"/>
            <a:ext cx="1454244" cy="369332"/>
          </a:xfrm>
          <a:prstGeom prst="rect">
            <a:avLst/>
          </a:prstGeom>
          <a:noFill/>
        </p:spPr>
        <p:txBody>
          <a:bodyPr wrap="none" rtlCol="0">
            <a:spAutoFit/>
          </a:bodyPr>
          <a:lstStyle/>
          <a:p>
            <a:r>
              <a:rPr lang="en-US" dirty="0" smtClean="0"/>
              <a:t>Centromere</a:t>
            </a:r>
            <a:endParaRPr lang="en-US" dirty="0"/>
          </a:p>
        </p:txBody>
      </p:sp>
      <p:sp>
        <p:nvSpPr>
          <p:cNvPr id="67" name="Right Brace 66"/>
          <p:cNvSpPr/>
          <p:nvPr/>
        </p:nvSpPr>
        <p:spPr>
          <a:xfrm>
            <a:off x="6230840" y="4381609"/>
            <a:ext cx="168163" cy="47464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p:cNvSpPr txBox="1"/>
          <p:nvPr/>
        </p:nvSpPr>
        <p:spPr>
          <a:xfrm>
            <a:off x="6158993" y="5556784"/>
            <a:ext cx="1539204" cy="369332"/>
          </a:xfrm>
          <a:prstGeom prst="rect">
            <a:avLst/>
          </a:prstGeom>
          <a:noFill/>
        </p:spPr>
        <p:txBody>
          <a:bodyPr wrap="none" rtlCol="0">
            <a:spAutoFit/>
          </a:bodyPr>
          <a:lstStyle/>
          <a:p>
            <a:r>
              <a:rPr lang="en-US" dirty="0" err="1" smtClean="0"/>
              <a:t>euchromatin</a:t>
            </a:r>
            <a:endParaRPr lang="en-US" dirty="0"/>
          </a:p>
        </p:txBody>
      </p:sp>
    </p:spTree>
    <p:extLst>
      <p:ext uri="{BB962C8B-B14F-4D97-AF65-F5344CB8AC3E}">
        <p14:creationId xmlns:p14="http://schemas.microsoft.com/office/powerpoint/2010/main" val="11792810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116" y="85727"/>
            <a:ext cx="7886700" cy="1325563"/>
          </a:xfrm>
        </p:spPr>
        <p:txBody>
          <a:bodyPr/>
          <a:lstStyle/>
          <a:p>
            <a:r>
              <a:rPr lang="en-US" smtClean="0"/>
              <a:t>Why is there variation in LD?</a:t>
            </a:r>
            <a:endParaRPr lang="en-US"/>
          </a:p>
        </p:txBody>
      </p:sp>
      <p:sp>
        <p:nvSpPr>
          <p:cNvPr id="16" name="TextBox 15"/>
          <p:cNvSpPr txBox="1"/>
          <p:nvPr/>
        </p:nvSpPr>
        <p:spPr>
          <a:xfrm>
            <a:off x="662516" y="1888697"/>
            <a:ext cx="7956551" cy="923330"/>
          </a:xfrm>
          <a:prstGeom prst="rect">
            <a:avLst/>
          </a:prstGeom>
          <a:noFill/>
        </p:spPr>
        <p:txBody>
          <a:bodyPr wrap="square" rtlCol="0">
            <a:spAutoFit/>
          </a:bodyPr>
          <a:lstStyle/>
          <a:p>
            <a:r>
              <a:rPr lang="en-US" dirty="0" smtClean="0"/>
              <a:t>Crossing Over Rate </a:t>
            </a:r>
            <a:r>
              <a:rPr lang="de-DE" dirty="0" smtClean="0"/>
              <a:t>(</a:t>
            </a:r>
            <a:r>
              <a:rPr lang="de-DE" i="1" dirty="0" smtClean="0"/>
              <a:t>c)</a:t>
            </a:r>
            <a:r>
              <a:rPr lang="de-DE" dirty="0" smtClean="0"/>
              <a:t> </a:t>
            </a:r>
            <a:r>
              <a:rPr lang="en-US" dirty="0" smtClean="0"/>
              <a:t>= the probability of a cross over event occurring at ANY base pair between 2 genes (or loci) during the formation of gametes in an individual.</a:t>
            </a:r>
            <a:endParaRPr lang="en-US" dirty="0"/>
          </a:p>
        </p:txBody>
      </p:sp>
      <p:sp>
        <p:nvSpPr>
          <p:cNvPr id="17" name="TextBox 16"/>
          <p:cNvSpPr txBox="1"/>
          <p:nvPr/>
        </p:nvSpPr>
        <p:spPr>
          <a:xfrm>
            <a:off x="662516" y="3167163"/>
            <a:ext cx="7956551" cy="646331"/>
          </a:xfrm>
          <a:prstGeom prst="rect">
            <a:avLst/>
          </a:prstGeom>
          <a:noFill/>
        </p:spPr>
        <p:txBody>
          <a:bodyPr wrap="square" rtlCol="0">
            <a:spAutoFit/>
          </a:bodyPr>
          <a:lstStyle/>
          <a:p>
            <a:r>
              <a:rPr lang="en-US" dirty="0" smtClean="0"/>
              <a:t>Population Recombination Rate </a:t>
            </a:r>
            <a:r>
              <a:rPr lang="de-DE" dirty="0" smtClean="0"/>
              <a:t>(</a:t>
            </a:r>
            <a:r>
              <a:rPr lang="de-DE" i="1" dirty="0"/>
              <a:t>𝛒</a:t>
            </a:r>
            <a:r>
              <a:rPr lang="de-DE" i="1" dirty="0" smtClean="0"/>
              <a:t>)</a:t>
            </a:r>
            <a:r>
              <a:rPr lang="de-DE" dirty="0" smtClean="0"/>
              <a:t> </a:t>
            </a:r>
            <a:r>
              <a:rPr lang="en-US" dirty="0" smtClean="0"/>
              <a:t>= the probability of a cross over event </a:t>
            </a:r>
            <a:r>
              <a:rPr lang="en-US" u="sng" dirty="0" smtClean="0"/>
              <a:t>having occurred</a:t>
            </a:r>
            <a:r>
              <a:rPr lang="en-US" dirty="0" smtClean="0"/>
              <a:t> at ANY base pair in ANY individual in a population</a:t>
            </a:r>
            <a:endParaRPr lang="en-US" dirty="0"/>
          </a:p>
        </p:txBody>
      </p:sp>
      <p:grpSp>
        <p:nvGrpSpPr>
          <p:cNvPr id="8" name="Group 7"/>
          <p:cNvGrpSpPr/>
          <p:nvPr/>
        </p:nvGrpSpPr>
        <p:grpSpPr>
          <a:xfrm>
            <a:off x="965200" y="3813494"/>
            <a:ext cx="5723466" cy="1491734"/>
            <a:chOff x="965200" y="4075962"/>
            <a:chExt cx="5723466" cy="1491734"/>
          </a:xfrm>
        </p:grpSpPr>
        <p:sp>
          <p:nvSpPr>
            <p:cNvPr id="4" name="TextBox 3"/>
            <p:cNvSpPr txBox="1"/>
            <p:nvPr/>
          </p:nvSpPr>
          <p:spPr>
            <a:xfrm>
              <a:off x="965200" y="4690533"/>
              <a:ext cx="2082800" cy="461665"/>
            </a:xfrm>
            <a:prstGeom prst="rect">
              <a:avLst/>
            </a:prstGeom>
            <a:noFill/>
          </p:spPr>
          <p:txBody>
            <a:bodyPr wrap="square" rtlCol="0">
              <a:spAutoFit/>
            </a:bodyPr>
            <a:lstStyle/>
            <a:p>
              <a:r>
                <a:rPr lang="en-US" sz="2400" dirty="0" smtClean="0">
                  <a:solidFill>
                    <a:srgbClr val="00B050"/>
                  </a:solidFill>
                </a:rPr>
                <a:t>Time</a:t>
              </a:r>
              <a:endParaRPr lang="en-US" sz="2400" dirty="0">
                <a:solidFill>
                  <a:srgbClr val="00B050"/>
                </a:solidFill>
              </a:endParaRPr>
            </a:p>
          </p:txBody>
        </p:sp>
        <p:sp>
          <p:nvSpPr>
            <p:cNvPr id="19" name="TextBox 18"/>
            <p:cNvSpPr txBox="1"/>
            <p:nvPr/>
          </p:nvSpPr>
          <p:spPr>
            <a:xfrm>
              <a:off x="4605866" y="4736699"/>
              <a:ext cx="2082800" cy="830997"/>
            </a:xfrm>
            <a:prstGeom prst="rect">
              <a:avLst/>
            </a:prstGeom>
            <a:noFill/>
          </p:spPr>
          <p:txBody>
            <a:bodyPr wrap="square" rtlCol="0">
              <a:spAutoFit/>
            </a:bodyPr>
            <a:lstStyle/>
            <a:p>
              <a:r>
                <a:rPr lang="en-US" sz="2400" dirty="0" smtClean="0">
                  <a:solidFill>
                    <a:srgbClr val="7030A0"/>
                  </a:solidFill>
                </a:rPr>
                <a:t>Population Size</a:t>
              </a:r>
              <a:endParaRPr lang="en-US" sz="2400" dirty="0">
                <a:solidFill>
                  <a:srgbClr val="7030A0"/>
                </a:solidFill>
              </a:endParaRPr>
            </a:p>
          </p:txBody>
        </p:sp>
        <p:cxnSp>
          <p:nvCxnSpPr>
            <p:cNvPr id="6" name="Straight Arrow Connector 5"/>
            <p:cNvCxnSpPr/>
            <p:nvPr/>
          </p:nvCxnSpPr>
          <p:spPr>
            <a:xfrm>
              <a:off x="1380067" y="4075962"/>
              <a:ext cx="0" cy="690771"/>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978400" y="4075962"/>
              <a:ext cx="0" cy="690771"/>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094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116" y="85727"/>
            <a:ext cx="7886700" cy="1325563"/>
          </a:xfrm>
        </p:spPr>
        <p:txBody>
          <a:bodyPr/>
          <a:lstStyle/>
          <a:p>
            <a:r>
              <a:rPr lang="en-US" smtClean="0"/>
              <a:t>Why is there variation in LD?</a:t>
            </a:r>
            <a:endParaRPr lang="en-US"/>
          </a:p>
        </p:txBody>
      </p:sp>
      <p:sp>
        <p:nvSpPr>
          <p:cNvPr id="3" name="Content Placeholder 2"/>
          <p:cNvSpPr>
            <a:spLocks noGrp="1"/>
          </p:cNvSpPr>
          <p:nvPr>
            <p:ph idx="1"/>
          </p:nvPr>
        </p:nvSpPr>
        <p:spPr>
          <a:xfrm>
            <a:off x="486833" y="1035001"/>
            <a:ext cx="7886700" cy="689868"/>
          </a:xfrm>
        </p:spPr>
        <p:txBody>
          <a:bodyPr>
            <a:normAutofit fontScale="70000" lnSpcReduction="20000"/>
          </a:bodyPr>
          <a:lstStyle/>
          <a:p>
            <a:pPr marL="514350" indent="-514350">
              <a:lnSpc>
                <a:spcPct val="200000"/>
              </a:lnSpc>
              <a:buFont typeface="+mj-lt"/>
              <a:buAutoNum type="arabicPeriod"/>
            </a:pPr>
            <a:r>
              <a:rPr lang="en-US" dirty="0" smtClean="0"/>
              <a:t>Between different species?</a:t>
            </a:r>
          </a:p>
          <a:p>
            <a:pPr marL="514350" indent="-514350">
              <a:lnSpc>
                <a:spcPct val="200000"/>
              </a:lnSpc>
              <a:buFont typeface="+mj-lt"/>
              <a:buAutoNum type="arabicPeriod"/>
            </a:pPr>
            <a:endParaRPr lang="en-US" dirty="0" smtClean="0"/>
          </a:p>
          <a:p>
            <a:pPr marL="514350" indent="-514350">
              <a:lnSpc>
                <a:spcPct val="200000"/>
              </a:lnSpc>
              <a:buFont typeface="+mj-lt"/>
              <a:buAutoNum type="arabicPeriod"/>
            </a:pPr>
            <a:endParaRPr lang="en-US" dirty="0"/>
          </a:p>
        </p:txBody>
      </p:sp>
      <p:sp>
        <p:nvSpPr>
          <p:cNvPr id="19" name="TextBox 18"/>
          <p:cNvSpPr txBox="1"/>
          <p:nvPr/>
        </p:nvSpPr>
        <p:spPr>
          <a:xfrm>
            <a:off x="6053667" y="2038448"/>
            <a:ext cx="2319866" cy="3785652"/>
          </a:xfrm>
          <a:prstGeom prst="rect">
            <a:avLst/>
          </a:prstGeom>
          <a:noFill/>
        </p:spPr>
        <p:txBody>
          <a:bodyPr wrap="square" rtlCol="0">
            <a:spAutoFit/>
          </a:bodyPr>
          <a:lstStyle/>
          <a:p>
            <a:pPr marL="285750" indent="-285750">
              <a:buFont typeface="Arial" charset="0"/>
              <a:buChar char="•"/>
            </a:pPr>
            <a:r>
              <a:rPr lang="en-US" sz="1600" dirty="0" smtClean="0"/>
              <a:t>Different species have different generation times.</a:t>
            </a:r>
          </a:p>
          <a:p>
            <a:pPr marL="285750" indent="-285750">
              <a:buFont typeface="Arial" charset="0"/>
              <a:buChar char="•"/>
            </a:pPr>
            <a:endParaRPr lang="en-US" sz="1600" dirty="0" smtClean="0"/>
          </a:p>
          <a:p>
            <a:pPr marL="285750" indent="-285750">
              <a:buFont typeface="Arial" charset="0"/>
              <a:buChar char="•"/>
            </a:pPr>
            <a:r>
              <a:rPr lang="en-US" sz="1600" dirty="0" smtClean="0"/>
              <a:t>Each generation is an “opportunity” for recombination to happen.</a:t>
            </a:r>
          </a:p>
          <a:p>
            <a:pPr marL="285750" indent="-285750">
              <a:buFont typeface="Arial" charset="0"/>
              <a:buChar char="•"/>
            </a:pPr>
            <a:endParaRPr lang="en-US" sz="1600" dirty="0" smtClean="0"/>
          </a:p>
          <a:p>
            <a:pPr marL="285750" indent="-285750">
              <a:buFont typeface="Arial" charset="0"/>
              <a:buChar char="•"/>
            </a:pPr>
            <a:r>
              <a:rPr lang="en-US" sz="1600" dirty="0" smtClean="0"/>
              <a:t>If generation times are long, there have been fewer opportunities for recombination to happen.</a:t>
            </a:r>
            <a:endParaRPr lang="en-US" sz="1600" dirty="0"/>
          </a:p>
        </p:txBody>
      </p:sp>
      <p:pic>
        <p:nvPicPr>
          <p:cNvPr id="14" name="Picture 13"/>
          <p:cNvPicPr>
            <a:picLocks noChangeAspect="1"/>
          </p:cNvPicPr>
          <p:nvPr/>
        </p:nvPicPr>
        <p:blipFill>
          <a:blip r:embed="rId3"/>
          <a:stretch>
            <a:fillRect/>
          </a:stretch>
        </p:blipFill>
        <p:spPr>
          <a:xfrm>
            <a:off x="372534" y="1938866"/>
            <a:ext cx="5565423" cy="4174067"/>
          </a:xfrm>
          <a:prstGeom prst="rect">
            <a:avLst/>
          </a:prstGeom>
        </p:spPr>
      </p:pic>
      <p:sp>
        <p:nvSpPr>
          <p:cNvPr id="22" name="TextBox 21"/>
          <p:cNvSpPr txBox="1"/>
          <p:nvPr/>
        </p:nvSpPr>
        <p:spPr>
          <a:xfrm>
            <a:off x="191557" y="6391759"/>
            <a:ext cx="8357659" cy="338554"/>
          </a:xfrm>
          <a:prstGeom prst="rect">
            <a:avLst/>
          </a:prstGeom>
          <a:noFill/>
        </p:spPr>
        <p:txBody>
          <a:bodyPr wrap="square" rtlCol="0">
            <a:spAutoFit/>
          </a:bodyPr>
          <a:lstStyle/>
          <a:p>
            <a:r>
              <a:rPr lang="en-US" sz="1600" b="1" dirty="0" smtClean="0"/>
              <a:t>Shorter Generation Times = Lower LD on average</a:t>
            </a:r>
          </a:p>
        </p:txBody>
      </p:sp>
    </p:spTree>
    <p:extLst>
      <p:ext uri="{BB962C8B-B14F-4D97-AF65-F5344CB8AC3E}">
        <p14:creationId xmlns:p14="http://schemas.microsoft.com/office/powerpoint/2010/main" val="15031252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116" y="85727"/>
            <a:ext cx="7886700" cy="1325563"/>
          </a:xfrm>
        </p:spPr>
        <p:txBody>
          <a:bodyPr/>
          <a:lstStyle/>
          <a:p>
            <a:r>
              <a:rPr lang="en-US" smtClean="0"/>
              <a:t>Why is there variation in LD?</a:t>
            </a:r>
            <a:endParaRPr lang="en-US"/>
          </a:p>
        </p:txBody>
      </p:sp>
      <p:sp>
        <p:nvSpPr>
          <p:cNvPr id="22" name="TextBox 21"/>
          <p:cNvSpPr txBox="1"/>
          <p:nvPr/>
        </p:nvSpPr>
        <p:spPr>
          <a:xfrm>
            <a:off x="191557" y="6391759"/>
            <a:ext cx="8357659" cy="338554"/>
          </a:xfrm>
          <a:prstGeom prst="rect">
            <a:avLst/>
          </a:prstGeom>
          <a:noFill/>
        </p:spPr>
        <p:txBody>
          <a:bodyPr wrap="square" rtlCol="0">
            <a:spAutoFit/>
          </a:bodyPr>
          <a:lstStyle/>
          <a:p>
            <a:r>
              <a:rPr lang="en-US" sz="1600" b="1" dirty="0" smtClean="0"/>
              <a:t>Smaller Populations = Higher LD on average</a:t>
            </a:r>
          </a:p>
        </p:txBody>
      </p:sp>
      <p:pic>
        <p:nvPicPr>
          <p:cNvPr id="4" name="Picture 3"/>
          <p:cNvPicPr>
            <a:picLocks noChangeAspect="1"/>
          </p:cNvPicPr>
          <p:nvPr/>
        </p:nvPicPr>
        <p:blipFill>
          <a:blip r:embed="rId3"/>
          <a:stretch>
            <a:fillRect/>
          </a:stretch>
        </p:blipFill>
        <p:spPr>
          <a:xfrm>
            <a:off x="0" y="1728407"/>
            <a:ext cx="6886615" cy="4349773"/>
          </a:xfrm>
          <a:prstGeom prst="rect">
            <a:avLst/>
          </a:prstGeom>
        </p:spPr>
      </p:pic>
      <p:sp>
        <p:nvSpPr>
          <p:cNvPr id="9" name="Content Placeholder 2"/>
          <p:cNvSpPr>
            <a:spLocks noGrp="1"/>
          </p:cNvSpPr>
          <p:nvPr>
            <p:ph idx="1"/>
          </p:nvPr>
        </p:nvSpPr>
        <p:spPr>
          <a:xfrm>
            <a:off x="486833" y="1035001"/>
            <a:ext cx="7886700" cy="689868"/>
          </a:xfrm>
        </p:spPr>
        <p:txBody>
          <a:bodyPr>
            <a:normAutofit fontScale="70000" lnSpcReduction="20000"/>
          </a:bodyPr>
          <a:lstStyle/>
          <a:p>
            <a:pPr marL="514350" indent="-514350">
              <a:lnSpc>
                <a:spcPct val="200000"/>
              </a:lnSpc>
              <a:buFont typeface="+mj-lt"/>
              <a:buAutoNum type="arabicPeriod"/>
            </a:pPr>
            <a:r>
              <a:rPr lang="en-US" dirty="0" smtClean="0"/>
              <a:t>Between different species (or 2. populations)?</a:t>
            </a:r>
          </a:p>
          <a:p>
            <a:pPr marL="514350" indent="-514350">
              <a:lnSpc>
                <a:spcPct val="200000"/>
              </a:lnSpc>
              <a:buFont typeface="+mj-lt"/>
              <a:buAutoNum type="arabicPeriod"/>
            </a:pPr>
            <a:endParaRPr lang="en-US" dirty="0" smtClean="0"/>
          </a:p>
          <a:p>
            <a:pPr marL="514350" indent="-514350">
              <a:lnSpc>
                <a:spcPct val="200000"/>
              </a:lnSpc>
              <a:buFont typeface="+mj-lt"/>
              <a:buAutoNum type="arabicPeriod"/>
            </a:pPr>
            <a:endParaRPr lang="en-US" dirty="0"/>
          </a:p>
        </p:txBody>
      </p:sp>
      <p:sp>
        <p:nvSpPr>
          <p:cNvPr id="6" name="TextBox 5"/>
          <p:cNvSpPr txBox="1"/>
          <p:nvPr/>
        </p:nvSpPr>
        <p:spPr>
          <a:xfrm>
            <a:off x="6768973" y="6422536"/>
            <a:ext cx="2493685" cy="307777"/>
          </a:xfrm>
          <a:prstGeom prst="rect">
            <a:avLst/>
          </a:prstGeom>
          <a:noFill/>
        </p:spPr>
        <p:txBody>
          <a:bodyPr wrap="square" rtlCol="0">
            <a:spAutoFit/>
          </a:bodyPr>
          <a:lstStyle/>
          <a:p>
            <a:r>
              <a:rPr lang="en-US" sz="1400" dirty="0" smtClean="0"/>
              <a:t>Miller et al. (2011) PNAS</a:t>
            </a:r>
            <a:endParaRPr lang="en-US" sz="1400" dirty="0"/>
          </a:p>
        </p:txBody>
      </p:sp>
      <p:sp>
        <p:nvSpPr>
          <p:cNvPr id="11" name="TextBox 10"/>
          <p:cNvSpPr txBox="1"/>
          <p:nvPr/>
        </p:nvSpPr>
        <p:spPr>
          <a:xfrm>
            <a:off x="4072467" y="2063713"/>
            <a:ext cx="3598334" cy="830997"/>
          </a:xfrm>
          <a:prstGeom prst="rect">
            <a:avLst/>
          </a:prstGeom>
          <a:noFill/>
        </p:spPr>
        <p:txBody>
          <a:bodyPr wrap="square" rtlCol="0">
            <a:spAutoFit/>
          </a:bodyPr>
          <a:lstStyle/>
          <a:p>
            <a:r>
              <a:rPr lang="en-US" sz="1600" b="1" dirty="0" smtClean="0"/>
              <a:t>* At the species level, life history differences can explain a lot of variation in LD!</a:t>
            </a:r>
          </a:p>
        </p:txBody>
      </p:sp>
    </p:spTree>
    <p:extLst>
      <p:ext uri="{BB962C8B-B14F-4D97-AF65-F5344CB8AC3E}">
        <p14:creationId xmlns:p14="http://schemas.microsoft.com/office/powerpoint/2010/main" val="24394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116" y="85727"/>
            <a:ext cx="7886700" cy="1325563"/>
          </a:xfrm>
        </p:spPr>
        <p:txBody>
          <a:bodyPr/>
          <a:lstStyle/>
          <a:p>
            <a:r>
              <a:rPr lang="en-US" smtClean="0"/>
              <a:t>Why is there variation in LD?</a:t>
            </a:r>
            <a:endParaRPr lang="en-US"/>
          </a:p>
        </p:txBody>
      </p:sp>
      <p:sp>
        <p:nvSpPr>
          <p:cNvPr id="22" name="TextBox 21"/>
          <p:cNvSpPr txBox="1"/>
          <p:nvPr/>
        </p:nvSpPr>
        <p:spPr>
          <a:xfrm>
            <a:off x="191557" y="6391759"/>
            <a:ext cx="8357659" cy="338554"/>
          </a:xfrm>
          <a:prstGeom prst="rect">
            <a:avLst/>
          </a:prstGeom>
          <a:noFill/>
        </p:spPr>
        <p:txBody>
          <a:bodyPr wrap="square" rtlCol="0">
            <a:spAutoFit/>
          </a:bodyPr>
          <a:lstStyle/>
          <a:p>
            <a:r>
              <a:rPr lang="en-US" sz="1600" b="1" dirty="0" smtClean="0"/>
              <a:t>Smaller Populations = Higher LD on average</a:t>
            </a:r>
          </a:p>
        </p:txBody>
      </p:sp>
      <p:sp>
        <p:nvSpPr>
          <p:cNvPr id="9" name="Content Placeholder 2"/>
          <p:cNvSpPr>
            <a:spLocks noGrp="1"/>
          </p:cNvSpPr>
          <p:nvPr>
            <p:ph idx="1"/>
          </p:nvPr>
        </p:nvSpPr>
        <p:spPr>
          <a:xfrm>
            <a:off x="486833" y="1035001"/>
            <a:ext cx="7886700" cy="689868"/>
          </a:xfrm>
        </p:spPr>
        <p:txBody>
          <a:bodyPr>
            <a:normAutofit fontScale="70000" lnSpcReduction="20000"/>
          </a:bodyPr>
          <a:lstStyle/>
          <a:p>
            <a:pPr marL="514350" indent="-514350">
              <a:lnSpc>
                <a:spcPct val="200000"/>
              </a:lnSpc>
              <a:buFont typeface="+mj-lt"/>
              <a:buAutoNum type="arabicPeriod"/>
            </a:pPr>
            <a:r>
              <a:rPr lang="en-US" dirty="0" smtClean="0"/>
              <a:t>Between different species (or 2. populations)?</a:t>
            </a:r>
          </a:p>
          <a:p>
            <a:pPr marL="514350" indent="-514350">
              <a:lnSpc>
                <a:spcPct val="200000"/>
              </a:lnSpc>
              <a:buFont typeface="+mj-lt"/>
              <a:buAutoNum type="arabicPeriod"/>
            </a:pPr>
            <a:endParaRPr lang="en-US" dirty="0" smtClean="0"/>
          </a:p>
          <a:p>
            <a:pPr marL="514350" indent="-514350">
              <a:lnSpc>
                <a:spcPct val="200000"/>
              </a:lnSpc>
              <a:buFont typeface="+mj-lt"/>
              <a:buAutoNum type="arabicPeriod"/>
            </a:pPr>
            <a:endParaRPr lang="en-US" dirty="0"/>
          </a:p>
        </p:txBody>
      </p:sp>
      <p:sp>
        <p:nvSpPr>
          <p:cNvPr id="3" name="TextBox 2"/>
          <p:cNvSpPr txBox="1"/>
          <p:nvPr/>
        </p:nvSpPr>
        <p:spPr>
          <a:xfrm>
            <a:off x="941386" y="1964266"/>
            <a:ext cx="6858000" cy="2308324"/>
          </a:xfrm>
          <a:prstGeom prst="rect">
            <a:avLst/>
          </a:prstGeom>
          <a:noFill/>
        </p:spPr>
        <p:txBody>
          <a:bodyPr wrap="square" rtlCol="0">
            <a:spAutoFit/>
          </a:bodyPr>
          <a:lstStyle/>
          <a:p>
            <a:pPr marL="285750" indent="-285750">
              <a:buFont typeface="Arial" charset="0"/>
              <a:buChar char="•"/>
            </a:pPr>
            <a:r>
              <a:rPr lang="en-US" dirty="0" smtClean="0"/>
              <a:t>Note that N</a:t>
            </a:r>
            <a:r>
              <a:rPr lang="en-US" baseline="-25000" dirty="0" smtClean="0"/>
              <a:t>e</a:t>
            </a:r>
            <a:r>
              <a:rPr lang="en-US" dirty="0" smtClean="0"/>
              <a:t> (Effective Population Size) is the real parameter affecting LD</a:t>
            </a:r>
          </a:p>
          <a:p>
            <a:pPr marL="285750" indent="-285750">
              <a:buFont typeface="Arial" charset="0"/>
              <a:buChar char="•"/>
            </a:pPr>
            <a:endParaRPr lang="en-US" dirty="0"/>
          </a:p>
          <a:p>
            <a:pPr marL="285750" indent="-285750">
              <a:buFont typeface="Arial" charset="0"/>
              <a:buChar char="•"/>
            </a:pPr>
            <a:r>
              <a:rPr lang="en-US" dirty="0" smtClean="0"/>
              <a:t>N</a:t>
            </a:r>
            <a:r>
              <a:rPr lang="en-US" baseline="-25000" dirty="0" smtClean="0"/>
              <a:t>e</a:t>
            </a:r>
            <a:r>
              <a:rPr lang="en-US" dirty="0" smtClean="0"/>
              <a:t> = the number of individuals contributing gametes to the next generation</a:t>
            </a:r>
          </a:p>
          <a:p>
            <a:pPr marL="285750" indent="-285750">
              <a:buFont typeface="Arial" charset="0"/>
              <a:buChar char="•"/>
            </a:pPr>
            <a:endParaRPr lang="en-US" dirty="0"/>
          </a:p>
          <a:p>
            <a:pPr marL="285750" indent="-285750">
              <a:buFont typeface="Arial" charset="0"/>
              <a:buChar char="•"/>
            </a:pPr>
            <a:r>
              <a:rPr lang="en-US" dirty="0" smtClean="0"/>
              <a:t>N</a:t>
            </a:r>
            <a:r>
              <a:rPr lang="en-US" baseline="-25000" dirty="0" smtClean="0"/>
              <a:t>e</a:t>
            </a:r>
            <a:r>
              <a:rPr lang="en-US" dirty="0" smtClean="0"/>
              <a:t> may be related to actual population size, but not always. Non random mating can lead to lower N</a:t>
            </a:r>
            <a:r>
              <a:rPr lang="en-US" baseline="-25000" dirty="0" smtClean="0"/>
              <a:t>e </a:t>
            </a:r>
            <a:endParaRPr lang="en-US" dirty="0"/>
          </a:p>
        </p:txBody>
      </p:sp>
    </p:spTree>
    <p:extLst>
      <p:ext uri="{BB962C8B-B14F-4D97-AF65-F5344CB8AC3E}">
        <p14:creationId xmlns:p14="http://schemas.microsoft.com/office/powerpoint/2010/main" val="4819793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116" y="85727"/>
            <a:ext cx="7886700" cy="1325563"/>
          </a:xfrm>
        </p:spPr>
        <p:txBody>
          <a:bodyPr/>
          <a:lstStyle/>
          <a:p>
            <a:r>
              <a:rPr lang="en-US" smtClean="0"/>
              <a:t>Why is there variation in LD?</a:t>
            </a:r>
            <a:endParaRPr lang="en-US"/>
          </a:p>
        </p:txBody>
      </p:sp>
      <p:sp>
        <p:nvSpPr>
          <p:cNvPr id="9" name="Content Placeholder 2"/>
          <p:cNvSpPr>
            <a:spLocks noGrp="1"/>
          </p:cNvSpPr>
          <p:nvPr>
            <p:ph idx="1"/>
          </p:nvPr>
        </p:nvSpPr>
        <p:spPr>
          <a:xfrm>
            <a:off x="486833" y="1035001"/>
            <a:ext cx="7886700" cy="689868"/>
          </a:xfrm>
        </p:spPr>
        <p:txBody>
          <a:bodyPr>
            <a:normAutofit fontScale="70000" lnSpcReduction="20000"/>
          </a:bodyPr>
          <a:lstStyle/>
          <a:p>
            <a:pPr marL="514350" indent="-514350">
              <a:lnSpc>
                <a:spcPct val="200000"/>
              </a:lnSpc>
              <a:buFont typeface="+mj-lt"/>
              <a:buAutoNum type="arabicPeriod" startAt="2"/>
            </a:pPr>
            <a:r>
              <a:rPr lang="en-US" dirty="0" smtClean="0"/>
              <a:t>Between different populations?</a:t>
            </a:r>
          </a:p>
          <a:p>
            <a:pPr marL="514350" indent="-514350">
              <a:lnSpc>
                <a:spcPct val="200000"/>
              </a:lnSpc>
              <a:buFont typeface="+mj-lt"/>
              <a:buAutoNum type="arabicPeriod" startAt="2"/>
            </a:pPr>
            <a:endParaRPr lang="en-US" dirty="0" smtClean="0"/>
          </a:p>
          <a:p>
            <a:pPr marL="514350" indent="-514350">
              <a:lnSpc>
                <a:spcPct val="200000"/>
              </a:lnSpc>
              <a:buFont typeface="+mj-lt"/>
              <a:buAutoNum type="arabicPeriod" startAt="2"/>
            </a:pPr>
            <a:endParaRPr lang="en-US" dirty="0"/>
          </a:p>
        </p:txBody>
      </p:sp>
      <p:sp>
        <p:nvSpPr>
          <p:cNvPr id="3" name="Oval 2"/>
          <p:cNvSpPr/>
          <p:nvPr/>
        </p:nvSpPr>
        <p:spPr>
          <a:xfrm>
            <a:off x="999067" y="2218267"/>
            <a:ext cx="3175000" cy="295486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985434" y="3593438"/>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24001" y="3244635"/>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175001" y="2956769"/>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471334" y="3721100"/>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472267" y="3016465"/>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768600" y="2523067"/>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820334" y="2538676"/>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375834" y="3873499"/>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510368" y="3509863"/>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141135" y="3424767"/>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947333" y="2883188"/>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699935" y="3203468"/>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43200" y="4461933"/>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148418" y="4597399"/>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02833" y="4279899"/>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511300" y="2826542"/>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167470" y="3992033"/>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009902" y="3908839"/>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357964" y="4256832"/>
            <a:ext cx="296333" cy="270933"/>
          </a:xfrm>
          <a:prstGeom prst="ellipse">
            <a:avLst/>
          </a:prstGeom>
          <a:solidFill>
            <a:srgbClr val="FF8AD8">
              <a:alpha val="5098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065866" y="3217621"/>
            <a:ext cx="296333" cy="270933"/>
          </a:xfrm>
          <a:prstGeom prst="ellipse">
            <a:avLst/>
          </a:prstGeom>
          <a:solidFill>
            <a:srgbClr val="FF8AD8">
              <a:alpha val="5098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363382" y="4279898"/>
            <a:ext cx="296333" cy="270933"/>
          </a:xfrm>
          <a:prstGeom prst="ellipse">
            <a:avLst/>
          </a:prstGeom>
          <a:solidFill>
            <a:srgbClr val="FF8AD8">
              <a:alpha val="5098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806701" y="3243329"/>
            <a:ext cx="296333" cy="270933"/>
          </a:xfrm>
          <a:prstGeom prst="ellipse">
            <a:avLst/>
          </a:prstGeom>
          <a:solidFill>
            <a:srgbClr val="FF8AD8">
              <a:alpha val="5098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307167" y="2472266"/>
            <a:ext cx="296333" cy="270933"/>
          </a:xfrm>
          <a:prstGeom prst="ellipse">
            <a:avLst/>
          </a:prstGeom>
          <a:solidFill>
            <a:srgbClr val="FF8AD8">
              <a:alpha val="5098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570564" y="3581977"/>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885948" y="4303688"/>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149599" y="4628503"/>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251199" y="2600856"/>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544237" y="3874880"/>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136649" y="3503298"/>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788958" y="1526020"/>
            <a:ext cx="1657350" cy="16197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770968" y="3237336"/>
            <a:ext cx="1657350" cy="16197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4770968" y="4960022"/>
            <a:ext cx="1657350" cy="16197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451476" y="1713154"/>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5943071" y="1987586"/>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5155141" y="2082800"/>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5747809" y="2345636"/>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5177368" y="2576197"/>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5317067" y="3466973"/>
            <a:ext cx="296333" cy="270933"/>
          </a:xfrm>
          <a:prstGeom prst="ellipse">
            <a:avLst/>
          </a:prstGeom>
          <a:solidFill>
            <a:srgbClr val="FF8AD8">
              <a:alpha val="5098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900209" y="3781975"/>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4957235" y="3908838"/>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5595410" y="4121365"/>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5190065" y="4359597"/>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5445127" y="5140860"/>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5016499" y="5472958"/>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5190065" y="5890911"/>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5741460" y="6024185"/>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5888566" y="5498977"/>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Arrow Connector 119"/>
          <p:cNvCxnSpPr/>
          <p:nvPr/>
        </p:nvCxnSpPr>
        <p:spPr>
          <a:xfrm flipV="1">
            <a:off x="3996268" y="2472266"/>
            <a:ext cx="774700" cy="3217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4202114" y="3825032"/>
            <a:ext cx="496887" cy="278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3647019" y="4950237"/>
            <a:ext cx="1123949" cy="4695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2634427" y="5321738"/>
            <a:ext cx="1779654" cy="369332"/>
          </a:xfrm>
          <a:prstGeom prst="rect">
            <a:avLst/>
          </a:prstGeom>
          <a:noFill/>
        </p:spPr>
        <p:txBody>
          <a:bodyPr wrap="none" rtlCol="0">
            <a:spAutoFit/>
          </a:bodyPr>
          <a:lstStyle/>
          <a:p>
            <a:r>
              <a:rPr lang="en-US" smtClean="0"/>
              <a:t>Founder Effect</a:t>
            </a:r>
            <a:endParaRPr lang="en-US"/>
          </a:p>
        </p:txBody>
      </p:sp>
      <p:sp>
        <p:nvSpPr>
          <p:cNvPr id="126" name="Oval 125"/>
          <p:cNvSpPr/>
          <p:nvPr/>
        </p:nvSpPr>
        <p:spPr>
          <a:xfrm>
            <a:off x="6842654" y="3182145"/>
            <a:ext cx="1657350" cy="16197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7374996" y="3353087"/>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922155" y="3637905"/>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7127876" y="3707669"/>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7135814" y="4127499"/>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7625822" y="3881799"/>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7809440" y="4279898"/>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Arrow Connector 132"/>
          <p:cNvCxnSpPr/>
          <p:nvPr/>
        </p:nvCxnSpPr>
        <p:spPr>
          <a:xfrm flipV="1">
            <a:off x="6496053" y="3992033"/>
            <a:ext cx="271196" cy="2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6981143" y="4808556"/>
            <a:ext cx="1585690" cy="369332"/>
          </a:xfrm>
          <a:prstGeom prst="rect">
            <a:avLst/>
          </a:prstGeom>
          <a:noFill/>
        </p:spPr>
        <p:txBody>
          <a:bodyPr wrap="none" rtlCol="0">
            <a:spAutoFit/>
          </a:bodyPr>
          <a:lstStyle/>
          <a:p>
            <a:r>
              <a:rPr lang="en-US" dirty="0" smtClean="0"/>
              <a:t>Genetic Drift</a:t>
            </a:r>
            <a:endParaRPr lang="en-US" dirty="0"/>
          </a:p>
        </p:txBody>
      </p:sp>
    </p:spTree>
    <p:extLst>
      <p:ext uri="{BB962C8B-B14F-4D97-AF65-F5344CB8AC3E}">
        <p14:creationId xmlns:p14="http://schemas.microsoft.com/office/powerpoint/2010/main" val="15043890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116" y="85727"/>
            <a:ext cx="7886700" cy="1325563"/>
          </a:xfrm>
        </p:spPr>
        <p:txBody>
          <a:bodyPr/>
          <a:lstStyle/>
          <a:p>
            <a:r>
              <a:rPr lang="en-US" smtClean="0"/>
              <a:t>Why is there variation in LD?</a:t>
            </a:r>
            <a:endParaRPr lang="en-US"/>
          </a:p>
        </p:txBody>
      </p:sp>
      <p:sp>
        <p:nvSpPr>
          <p:cNvPr id="9" name="Content Placeholder 2"/>
          <p:cNvSpPr>
            <a:spLocks noGrp="1"/>
          </p:cNvSpPr>
          <p:nvPr>
            <p:ph idx="1"/>
          </p:nvPr>
        </p:nvSpPr>
        <p:spPr>
          <a:xfrm>
            <a:off x="486833" y="1035001"/>
            <a:ext cx="7886700" cy="689868"/>
          </a:xfrm>
        </p:spPr>
        <p:txBody>
          <a:bodyPr>
            <a:normAutofit fontScale="70000" lnSpcReduction="20000"/>
          </a:bodyPr>
          <a:lstStyle/>
          <a:p>
            <a:pPr marL="514350" indent="-514350">
              <a:lnSpc>
                <a:spcPct val="200000"/>
              </a:lnSpc>
              <a:buFont typeface="+mj-lt"/>
              <a:buAutoNum type="arabicPeriod" startAt="2"/>
            </a:pPr>
            <a:r>
              <a:rPr lang="en-US" dirty="0" smtClean="0"/>
              <a:t>Between different populations?</a:t>
            </a:r>
          </a:p>
          <a:p>
            <a:pPr marL="514350" indent="-514350">
              <a:lnSpc>
                <a:spcPct val="200000"/>
              </a:lnSpc>
              <a:buFont typeface="+mj-lt"/>
              <a:buAutoNum type="arabicPeriod" startAt="2"/>
            </a:pPr>
            <a:endParaRPr lang="en-US" dirty="0" smtClean="0"/>
          </a:p>
          <a:p>
            <a:pPr marL="514350" indent="-514350">
              <a:lnSpc>
                <a:spcPct val="200000"/>
              </a:lnSpc>
              <a:buFont typeface="+mj-lt"/>
              <a:buAutoNum type="arabicPeriod" startAt="2"/>
            </a:pPr>
            <a:endParaRPr lang="en-US" dirty="0"/>
          </a:p>
        </p:txBody>
      </p:sp>
      <p:sp>
        <p:nvSpPr>
          <p:cNvPr id="3" name="Oval 2"/>
          <p:cNvSpPr/>
          <p:nvPr/>
        </p:nvSpPr>
        <p:spPr>
          <a:xfrm>
            <a:off x="999067" y="2218267"/>
            <a:ext cx="3175000" cy="295486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985434" y="3593438"/>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24001" y="3244635"/>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175001" y="2956769"/>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471334" y="3721100"/>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472267" y="3016465"/>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768600" y="2523067"/>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820334" y="2538676"/>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375834" y="3873499"/>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510368" y="3509863"/>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141135" y="3424767"/>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947333" y="2883188"/>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699935" y="3203468"/>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43200" y="4461933"/>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148418" y="4597399"/>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02833" y="4279899"/>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511300" y="2826542"/>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167470" y="3992033"/>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009902" y="3908839"/>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357964" y="4256832"/>
            <a:ext cx="296333" cy="270933"/>
          </a:xfrm>
          <a:prstGeom prst="ellipse">
            <a:avLst/>
          </a:prstGeom>
          <a:solidFill>
            <a:srgbClr val="FF8AD8">
              <a:alpha val="5098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065866" y="3217621"/>
            <a:ext cx="296333" cy="270933"/>
          </a:xfrm>
          <a:prstGeom prst="ellipse">
            <a:avLst/>
          </a:prstGeom>
          <a:solidFill>
            <a:srgbClr val="FF8AD8">
              <a:alpha val="5098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363382" y="4279898"/>
            <a:ext cx="296333" cy="270933"/>
          </a:xfrm>
          <a:prstGeom prst="ellipse">
            <a:avLst/>
          </a:prstGeom>
          <a:solidFill>
            <a:srgbClr val="FF8AD8">
              <a:alpha val="5098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806701" y="3243329"/>
            <a:ext cx="296333" cy="270933"/>
          </a:xfrm>
          <a:prstGeom prst="ellipse">
            <a:avLst/>
          </a:prstGeom>
          <a:solidFill>
            <a:srgbClr val="FF8AD8">
              <a:alpha val="5098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307167" y="2472266"/>
            <a:ext cx="296333" cy="270933"/>
          </a:xfrm>
          <a:prstGeom prst="ellipse">
            <a:avLst/>
          </a:prstGeom>
          <a:solidFill>
            <a:srgbClr val="FF8AD8">
              <a:alpha val="5098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570564" y="3581977"/>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885948" y="4303688"/>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149599" y="4628503"/>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251199" y="2600856"/>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544237" y="3874880"/>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136649" y="3503298"/>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5355166" y="2750345"/>
            <a:ext cx="1657350" cy="1619776"/>
            <a:chOff x="4770968" y="4960022"/>
            <a:chExt cx="1657350" cy="1619776"/>
          </a:xfrm>
        </p:grpSpPr>
        <p:sp>
          <p:nvSpPr>
            <p:cNvPr id="104" name="Oval 103"/>
            <p:cNvSpPr/>
            <p:nvPr/>
          </p:nvSpPr>
          <p:spPr>
            <a:xfrm>
              <a:off x="4770968" y="4960022"/>
              <a:ext cx="1657350" cy="161977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5445127" y="5140860"/>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5016499" y="5472958"/>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5190065" y="5890911"/>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5741460" y="6024185"/>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5888566" y="5498977"/>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Freeform 21"/>
          <p:cNvSpPr/>
          <p:nvPr/>
        </p:nvSpPr>
        <p:spPr>
          <a:xfrm>
            <a:off x="3158067" y="2311400"/>
            <a:ext cx="3003561" cy="608873"/>
          </a:xfrm>
          <a:custGeom>
            <a:avLst/>
            <a:gdLst>
              <a:gd name="connsiteX0" fmla="*/ 0 w 3003561"/>
              <a:gd name="connsiteY0" fmla="*/ 0 h 608873"/>
              <a:gd name="connsiteX1" fmla="*/ 533400 w 3003561"/>
              <a:gd name="connsiteY1" fmla="*/ 220133 h 608873"/>
              <a:gd name="connsiteX2" fmla="*/ 1515533 w 3003561"/>
              <a:gd name="connsiteY2" fmla="*/ 601133 h 608873"/>
              <a:gd name="connsiteX3" fmla="*/ 2853266 w 3003561"/>
              <a:gd name="connsiteY3" fmla="*/ 474133 h 608873"/>
              <a:gd name="connsiteX4" fmla="*/ 2971800 w 3003561"/>
              <a:gd name="connsiteY4" fmla="*/ 448733 h 60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3561" h="608873">
                <a:moveTo>
                  <a:pt x="0" y="0"/>
                </a:moveTo>
                <a:cubicBezTo>
                  <a:pt x="140405" y="59972"/>
                  <a:pt x="533400" y="220133"/>
                  <a:pt x="533400" y="220133"/>
                </a:cubicBezTo>
                <a:cubicBezTo>
                  <a:pt x="785989" y="320322"/>
                  <a:pt x="1128889" y="558800"/>
                  <a:pt x="1515533" y="601133"/>
                </a:cubicBezTo>
                <a:cubicBezTo>
                  <a:pt x="1902177" y="643466"/>
                  <a:pt x="2610555" y="499533"/>
                  <a:pt x="2853266" y="474133"/>
                </a:cubicBezTo>
                <a:cubicBezTo>
                  <a:pt x="3095977" y="448733"/>
                  <a:pt x="2971800" y="448733"/>
                  <a:pt x="2971800" y="4487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flipV="1">
            <a:off x="3625850" y="4201045"/>
            <a:ext cx="2453213" cy="608873"/>
          </a:xfrm>
          <a:custGeom>
            <a:avLst/>
            <a:gdLst>
              <a:gd name="connsiteX0" fmla="*/ 0 w 3003561"/>
              <a:gd name="connsiteY0" fmla="*/ 0 h 608873"/>
              <a:gd name="connsiteX1" fmla="*/ 533400 w 3003561"/>
              <a:gd name="connsiteY1" fmla="*/ 220133 h 608873"/>
              <a:gd name="connsiteX2" fmla="*/ 1515533 w 3003561"/>
              <a:gd name="connsiteY2" fmla="*/ 601133 h 608873"/>
              <a:gd name="connsiteX3" fmla="*/ 2853266 w 3003561"/>
              <a:gd name="connsiteY3" fmla="*/ 474133 h 608873"/>
              <a:gd name="connsiteX4" fmla="*/ 2971800 w 3003561"/>
              <a:gd name="connsiteY4" fmla="*/ 448733 h 60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3561" h="608873">
                <a:moveTo>
                  <a:pt x="0" y="0"/>
                </a:moveTo>
                <a:cubicBezTo>
                  <a:pt x="140405" y="59972"/>
                  <a:pt x="533400" y="220133"/>
                  <a:pt x="533400" y="220133"/>
                </a:cubicBezTo>
                <a:cubicBezTo>
                  <a:pt x="785989" y="320322"/>
                  <a:pt x="1128889" y="558800"/>
                  <a:pt x="1515533" y="601133"/>
                </a:cubicBezTo>
                <a:cubicBezTo>
                  <a:pt x="1902177" y="643466"/>
                  <a:pt x="2610555" y="499533"/>
                  <a:pt x="2853266" y="474133"/>
                </a:cubicBezTo>
                <a:cubicBezTo>
                  <a:pt x="3095977" y="448733"/>
                  <a:pt x="2971800" y="448733"/>
                  <a:pt x="2971800" y="4487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4174067" y="3165287"/>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402667" y="3647410"/>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4794251" y="3263280"/>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955118" y="3774231"/>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4449231" y="4590331"/>
            <a:ext cx="2555508" cy="369332"/>
          </a:xfrm>
          <a:prstGeom prst="rect">
            <a:avLst/>
          </a:prstGeom>
          <a:noFill/>
        </p:spPr>
        <p:txBody>
          <a:bodyPr wrap="none" rtlCol="0">
            <a:spAutoFit/>
          </a:bodyPr>
          <a:lstStyle/>
          <a:p>
            <a:r>
              <a:rPr lang="en-US" dirty="0" smtClean="0"/>
              <a:t>Population Bottleneck</a:t>
            </a:r>
            <a:endParaRPr lang="en-US" dirty="0"/>
          </a:p>
        </p:txBody>
      </p:sp>
    </p:spTree>
    <p:extLst>
      <p:ext uri="{BB962C8B-B14F-4D97-AF65-F5344CB8AC3E}">
        <p14:creationId xmlns:p14="http://schemas.microsoft.com/office/powerpoint/2010/main" val="13461815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116" y="85727"/>
            <a:ext cx="7886700" cy="1325563"/>
          </a:xfrm>
        </p:spPr>
        <p:txBody>
          <a:bodyPr/>
          <a:lstStyle/>
          <a:p>
            <a:r>
              <a:rPr lang="en-US" smtClean="0"/>
              <a:t>Why is there variation in LD?</a:t>
            </a:r>
            <a:endParaRPr lang="en-US"/>
          </a:p>
        </p:txBody>
      </p:sp>
      <p:sp>
        <p:nvSpPr>
          <p:cNvPr id="9" name="Content Placeholder 2"/>
          <p:cNvSpPr>
            <a:spLocks noGrp="1"/>
          </p:cNvSpPr>
          <p:nvPr>
            <p:ph idx="1"/>
          </p:nvPr>
        </p:nvSpPr>
        <p:spPr>
          <a:xfrm>
            <a:off x="486833" y="1035001"/>
            <a:ext cx="7886700" cy="689868"/>
          </a:xfrm>
        </p:spPr>
        <p:txBody>
          <a:bodyPr>
            <a:normAutofit fontScale="70000" lnSpcReduction="20000"/>
          </a:bodyPr>
          <a:lstStyle/>
          <a:p>
            <a:pPr marL="514350" indent="-514350">
              <a:lnSpc>
                <a:spcPct val="200000"/>
              </a:lnSpc>
              <a:buFont typeface="+mj-lt"/>
              <a:buAutoNum type="arabicPeriod" startAt="2"/>
            </a:pPr>
            <a:r>
              <a:rPr lang="en-US" dirty="0" smtClean="0"/>
              <a:t>Between different populations?</a:t>
            </a:r>
          </a:p>
          <a:p>
            <a:pPr marL="514350" indent="-514350">
              <a:lnSpc>
                <a:spcPct val="200000"/>
              </a:lnSpc>
              <a:buFont typeface="+mj-lt"/>
              <a:buAutoNum type="arabicPeriod" startAt="2"/>
            </a:pPr>
            <a:endParaRPr lang="en-US" dirty="0" smtClean="0"/>
          </a:p>
          <a:p>
            <a:pPr marL="514350" indent="-514350">
              <a:lnSpc>
                <a:spcPct val="200000"/>
              </a:lnSpc>
              <a:buFont typeface="+mj-lt"/>
              <a:buAutoNum type="arabicPeriod" startAt="2"/>
            </a:pPr>
            <a:endParaRPr lang="en-US" dirty="0"/>
          </a:p>
        </p:txBody>
      </p:sp>
      <p:grpSp>
        <p:nvGrpSpPr>
          <p:cNvPr id="6" name="Group 5"/>
          <p:cNvGrpSpPr/>
          <p:nvPr/>
        </p:nvGrpSpPr>
        <p:grpSpPr>
          <a:xfrm>
            <a:off x="999067" y="2218267"/>
            <a:ext cx="3175000" cy="2954866"/>
            <a:chOff x="999067" y="2218267"/>
            <a:chExt cx="3175000" cy="2954866"/>
          </a:xfrm>
        </p:grpSpPr>
        <p:sp>
          <p:nvSpPr>
            <p:cNvPr id="3" name="Oval 2"/>
            <p:cNvSpPr/>
            <p:nvPr/>
          </p:nvSpPr>
          <p:spPr>
            <a:xfrm>
              <a:off x="999067" y="2218267"/>
              <a:ext cx="3175000" cy="295486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985434" y="3593438"/>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24001" y="3244635"/>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175001" y="2956769"/>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471334" y="3721100"/>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472267" y="3016465"/>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768600" y="2523067"/>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820334" y="2538676"/>
              <a:ext cx="296333" cy="270933"/>
            </a:xfrm>
            <a:prstGeom prst="ellipse">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375834" y="3873499"/>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510368" y="3509863"/>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141135" y="3424767"/>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947333" y="2883188"/>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699935" y="3203468"/>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43200" y="4461933"/>
              <a:ext cx="296333" cy="270933"/>
            </a:xfrm>
            <a:prstGeom prst="ellipse">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148418" y="4597399"/>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02833" y="4279899"/>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511300" y="2826542"/>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167470" y="3992033"/>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009902" y="3908839"/>
              <a:ext cx="296333" cy="270933"/>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357964" y="4256832"/>
              <a:ext cx="296333" cy="270933"/>
            </a:xfrm>
            <a:prstGeom prst="ellipse">
              <a:avLst/>
            </a:prstGeom>
            <a:solidFill>
              <a:srgbClr val="FF8AD8">
                <a:alpha val="5098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065866" y="3217621"/>
              <a:ext cx="296333" cy="270933"/>
            </a:xfrm>
            <a:prstGeom prst="ellipse">
              <a:avLst/>
            </a:prstGeom>
            <a:solidFill>
              <a:srgbClr val="FF8AD8">
                <a:alpha val="5098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363382" y="4279898"/>
              <a:ext cx="296333" cy="270933"/>
            </a:xfrm>
            <a:prstGeom prst="ellipse">
              <a:avLst/>
            </a:prstGeom>
            <a:solidFill>
              <a:srgbClr val="FF8AD8">
                <a:alpha val="5098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806701" y="3243329"/>
              <a:ext cx="296333" cy="270933"/>
            </a:xfrm>
            <a:prstGeom prst="ellipse">
              <a:avLst/>
            </a:prstGeom>
            <a:solidFill>
              <a:srgbClr val="FF8AD8">
                <a:alpha val="5098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307167" y="2472266"/>
              <a:ext cx="296333" cy="270933"/>
            </a:xfrm>
            <a:prstGeom prst="ellipse">
              <a:avLst/>
            </a:prstGeom>
            <a:solidFill>
              <a:srgbClr val="FF8AD8">
                <a:alpha val="5098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570564" y="3581977"/>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885948" y="4303688"/>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149599" y="4628503"/>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251199" y="2600856"/>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544237" y="3874880"/>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136649" y="3503298"/>
              <a:ext cx="296333" cy="270933"/>
            </a:xfrm>
            <a:prstGeom prst="ellipse">
              <a:avLst/>
            </a:prstGeom>
            <a:solidFill>
              <a:srgbClr val="7030A0">
                <a:alpha val="51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4834466" y="2167896"/>
            <a:ext cx="3175000" cy="2954866"/>
            <a:chOff x="999067" y="2218267"/>
            <a:chExt cx="3175000" cy="2954866"/>
          </a:xfrm>
        </p:grpSpPr>
        <p:sp>
          <p:nvSpPr>
            <p:cNvPr id="51" name="Oval 50"/>
            <p:cNvSpPr/>
            <p:nvPr/>
          </p:nvSpPr>
          <p:spPr>
            <a:xfrm>
              <a:off x="999067" y="2218267"/>
              <a:ext cx="3175000" cy="2954866"/>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985434" y="3593438"/>
              <a:ext cx="296333" cy="270933"/>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524001" y="3244635"/>
              <a:ext cx="296333" cy="270933"/>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175001" y="2956769"/>
              <a:ext cx="296333" cy="270933"/>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3471334" y="3721100"/>
              <a:ext cx="296333" cy="270933"/>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2472267" y="3033827"/>
              <a:ext cx="296333" cy="270933"/>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2768600" y="2523067"/>
              <a:ext cx="296333" cy="270933"/>
            </a:xfrm>
            <a:prstGeom prst="ellipse">
              <a:avLst/>
            </a:prstGeom>
            <a:solidFill>
              <a:schemeClr val="bg1">
                <a:lumMod val="9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820334" y="2538676"/>
              <a:ext cx="296333" cy="270933"/>
            </a:xfrm>
            <a:prstGeom prst="ellipse">
              <a:avLst/>
            </a:prstGeom>
            <a:solidFill>
              <a:schemeClr val="bg1">
                <a:lumMod val="9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375834" y="3873499"/>
              <a:ext cx="296333" cy="270933"/>
            </a:xfrm>
            <a:prstGeom prst="ellipse">
              <a:avLst/>
            </a:prstGeom>
            <a:solidFill>
              <a:schemeClr val="bg1">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10368" y="3509863"/>
              <a:ext cx="296333" cy="270933"/>
            </a:xfrm>
            <a:prstGeom prst="ellipse">
              <a:avLst/>
            </a:prstGeom>
            <a:solidFill>
              <a:schemeClr val="bg1">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141135" y="3424767"/>
              <a:ext cx="296333" cy="270933"/>
            </a:xfrm>
            <a:prstGeom prst="ellipse">
              <a:avLst/>
            </a:prstGeom>
            <a:solidFill>
              <a:schemeClr val="bg1">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947333" y="2883188"/>
              <a:ext cx="296333" cy="270933"/>
            </a:xfrm>
            <a:prstGeom prst="ellipse">
              <a:avLst/>
            </a:prstGeom>
            <a:solidFill>
              <a:schemeClr val="bg1">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3699935" y="3203468"/>
              <a:ext cx="296333" cy="270933"/>
            </a:xfrm>
            <a:prstGeom prst="ellipse">
              <a:avLst/>
            </a:prstGeom>
            <a:solidFill>
              <a:schemeClr val="bg1">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2743200" y="4461933"/>
              <a:ext cx="296333" cy="270933"/>
            </a:xfrm>
            <a:prstGeom prst="ellipse">
              <a:avLst/>
            </a:prstGeom>
            <a:solidFill>
              <a:schemeClr val="bg1">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148418" y="4597399"/>
              <a:ext cx="296333" cy="270933"/>
            </a:xfrm>
            <a:prstGeom prst="ellipse">
              <a:avLst/>
            </a:prstGeom>
            <a:solidFill>
              <a:schemeClr val="tx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502833" y="4279899"/>
              <a:ext cx="296333" cy="270933"/>
            </a:xfrm>
            <a:prstGeom prst="ellipse">
              <a:avLst/>
            </a:prstGeom>
            <a:solidFill>
              <a:schemeClr val="tx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511300" y="2826542"/>
              <a:ext cx="296333" cy="270933"/>
            </a:xfrm>
            <a:prstGeom prst="ellipse">
              <a:avLst/>
            </a:prstGeom>
            <a:solidFill>
              <a:schemeClr val="tx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167470" y="3992033"/>
              <a:ext cx="296333" cy="270933"/>
            </a:xfrm>
            <a:prstGeom prst="ellipse">
              <a:avLst/>
            </a:prstGeom>
            <a:solidFill>
              <a:schemeClr val="tx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009902" y="3908839"/>
              <a:ext cx="296333" cy="270933"/>
            </a:xfrm>
            <a:prstGeom prst="ellipse">
              <a:avLst/>
            </a:prstGeom>
            <a:solidFill>
              <a:schemeClr val="tx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357964" y="4256832"/>
              <a:ext cx="296333" cy="270933"/>
            </a:xfrm>
            <a:prstGeom prst="ellipse">
              <a:avLst/>
            </a:prstGeom>
            <a:solidFill>
              <a:schemeClr val="bg1">
                <a:lumMod val="50000"/>
                <a:alpha val="51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2065866" y="3217621"/>
              <a:ext cx="296333" cy="270933"/>
            </a:xfrm>
            <a:prstGeom prst="ellipse">
              <a:avLst/>
            </a:prstGeom>
            <a:solidFill>
              <a:schemeClr val="bg1">
                <a:lumMod val="50000"/>
                <a:alpha val="51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363382" y="4279898"/>
              <a:ext cx="296333" cy="270933"/>
            </a:xfrm>
            <a:prstGeom prst="ellipse">
              <a:avLst/>
            </a:prstGeom>
            <a:solidFill>
              <a:schemeClr val="bg1">
                <a:lumMod val="50000"/>
                <a:alpha val="51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2806701" y="3243329"/>
              <a:ext cx="296333" cy="270933"/>
            </a:xfrm>
            <a:prstGeom prst="ellipse">
              <a:avLst/>
            </a:prstGeom>
            <a:solidFill>
              <a:schemeClr val="bg1">
                <a:lumMod val="50000"/>
                <a:alpha val="51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2307167" y="2472266"/>
              <a:ext cx="296333" cy="270933"/>
            </a:xfrm>
            <a:prstGeom prst="ellipse">
              <a:avLst/>
            </a:prstGeom>
            <a:solidFill>
              <a:schemeClr val="bg1">
                <a:lumMod val="50000"/>
                <a:alpha val="51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570564" y="3581977"/>
              <a:ext cx="296333" cy="270933"/>
            </a:xfrm>
            <a:prstGeom prst="ellipse">
              <a:avLst/>
            </a:prstGeom>
            <a:solidFill>
              <a:schemeClr val="bg2">
                <a:lumMod val="10000"/>
                <a:alpha val="51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885948" y="4303688"/>
              <a:ext cx="296333" cy="270933"/>
            </a:xfrm>
            <a:prstGeom prst="ellipse">
              <a:avLst/>
            </a:prstGeom>
            <a:solidFill>
              <a:schemeClr val="bg2">
                <a:lumMod val="10000"/>
                <a:alpha val="51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149599" y="4628503"/>
              <a:ext cx="296333" cy="270933"/>
            </a:xfrm>
            <a:prstGeom prst="ellipse">
              <a:avLst/>
            </a:prstGeom>
            <a:solidFill>
              <a:schemeClr val="bg2">
                <a:lumMod val="10000"/>
                <a:alpha val="51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251199" y="2600856"/>
              <a:ext cx="296333" cy="270933"/>
            </a:xfrm>
            <a:prstGeom prst="ellipse">
              <a:avLst/>
            </a:prstGeom>
            <a:solidFill>
              <a:schemeClr val="bg2">
                <a:lumMod val="10000"/>
                <a:alpha val="51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544237" y="3874880"/>
              <a:ext cx="296333" cy="270933"/>
            </a:xfrm>
            <a:prstGeom prst="ellipse">
              <a:avLst/>
            </a:prstGeom>
            <a:solidFill>
              <a:schemeClr val="bg2">
                <a:lumMod val="10000"/>
                <a:alpha val="51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136649" y="3503298"/>
              <a:ext cx="296333" cy="270933"/>
            </a:xfrm>
            <a:prstGeom prst="ellipse">
              <a:avLst/>
            </a:prstGeom>
            <a:solidFill>
              <a:schemeClr val="bg2">
                <a:lumMod val="10000"/>
                <a:alpha val="51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398222" y="5588140"/>
            <a:ext cx="8125942" cy="923330"/>
          </a:xfrm>
          <a:prstGeom prst="rect">
            <a:avLst/>
          </a:prstGeom>
          <a:noFill/>
        </p:spPr>
        <p:txBody>
          <a:bodyPr wrap="none" rtlCol="0">
            <a:spAutoFit/>
          </a:bodyPr>
          <a:lstStyle/>
          <a:p>
            <a:r>
              <a:rPr lang="en-US" dirty="0" smtClean="0"/>
              <a:t>Each population has low LD on its own.</a:t>
            </a:r>
          </a:p>
          <a:p>
            <a:r>
              <a:rPr lang="en-US" dirty="0" smtClean="0"/>
              <a:t>If ADMIXTURE (migration) occurs from one population to the other, there</a:t>
            </a:r>
          </a:p>
          <a:p>
            <a:r>
              <a:rPr lang="en-US" dirty="0"/>
              <a:t>w</a:t>
            </a:r>
            <a:r>
              <a:rPr lang="en-US" dirty="0" smtClean="0"/>
              <a:t>ill be high LD until enough </a:t>
            </a:r>
            <a:r>
              <a:rPr lang="en-US" u="sng" dirty="0" smtClean="0"/>
              <a:t>time</a:t>
            </a:r>
            <a:r>
              <a:rPr lang="en-US" dirty="0" smtClean="0"/>
              <a:t> has passed for alleles to mix</a:t>
            </a:r>
            <a:endParaRPr lang="en-US" dirty="0"/>
          </a:p>
        </p:txBody>
      </p:sp>
    </p:spTree>
    <p:extLst>
      <p:ext uri="{BB962C8B-B14F-4D97-AF65-F5344CB8AC3E}">
        <p14:creationId xmlns:p14="http://schemas.microsoft.com/office/powerpoint/2010/main" val="5232345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116" y="85727"/>
            <a:ext cx="7886700" cy="1325563"/>
          </a:xfrm>
        </p:spPr>
        <p:txBody>
          <a:bodyPr/>
          <a:lstStyle/>
          <a:p>
            <a:r>
              <a:rPr lang="en-US" smtClean="0"/>
              <a:t>Why is there variation in LD?</a:t>
            </a:r>
            <a:endParaRPr lang="en-US"/>
          </a:p>
        </p:txBody>
      </p:sp>
      <p:sp>
        <p:nvSpPr>
          <p:cNvPr id="9" name="Content Placeholder 2"/>
          <p:cNvSpPr>
            <a:spLocks noGrp="1"/>
          </p:cNvSpPr>
          <p:nvPr>
            <p:ph idx="1"/>
          </p:nvPr>
        </p:nvSpPr>
        <p:spPr>
          <a:xfrm>
            <a:off x="486833" y="1035001"/>
            <a:ext cx="7886700" cy="689868"/>
          </a:xfrm>
        </p:spPr>
        <p:txBody>
          <a:bodyPr>
            <a:normAutofit fontScale="70000" lnSpcReduction="20000"/>
          </a:bodyPr>
          <a:lstStyle/>
          <a:p>
            <a:pPr marL="514350" indent="-514350">
              <a:lnSpc>
                <a:spcPct val="200000"/>
              </a:lnSpc>
              <a:buFont typeface="+mj-lt"/>
              <a:buAutoNum type="arabicPeriod" startAt="3"/>
            </a:pPr>
            <a:r>
              <a:rPr lang="en-US" dirty="0" smtClean="0"/>
              <a:t>Between different loci in the genome?</a:t>
            </a:r>
          </a:p>
          <a:p>
            <a:pPr marL="514350" indent="-514350">
              <a:lnSpc>
                <a:spcPct val="200000"/>
              </a:lnSpc>
              <a:buFont typeface="+mj-lt"/>
              <a:buAutoNum type="arabicPeriod" startAt="3"/>
            </a:pPr>
            <a:endParaRPr lang="en-US" dirty="0" smtClean="0"/>
          </a:p>
          <a:p>
            <a:pPr marL="0" indent="0">
              <a:lnSpc>
                <a:spcPct val="200000"/>
              </a:lnSpc>
              <a:buNone/>
            </a:pPr>
            <a:endParaRPr lang="en-US" dirty="0"/>
          </a:p>
        </p:txBody>
      </p:sp>
      <p:sp>
        <p:nvSpPr>
          <p:cNvPr id="4" name="TextBox 3"/>
          <p:cNvSpPr txBox="1"/>
          <p:nvPr/>
        </p:nvSpPr>
        <p:spPr>
          <a:xfrm>
            <a:off x="1041401" y="1608666"/>
            <a:ext cx="7416799" cy="1754326"/>
          </a:xfrm>
          <a:prstGeom prst="rect">
            <a:avLst/>
          </a:prstGeom>
          <a:noFill/>
        </p:spPr>
        <p:txBody>
          <a:bodyPr wrap="square" rtlCol="0">
            <a:spAutoFit/>
          </a:bodyPr>
          <a:lstStyle/>
          <a:p>
            <a:pPr marL="285750" indent="-285750">
              <a:buFont typeface="Arial" charset="0"/>
              <a:buChar char="•"/>
            </a:pPr>
            <a:r>
              <a:rPr lang="en-US" dirty="0" smtClean="0"/>
              <a:t>Already discussed: variation in crossing over rate due to underlying DNA structure.</a:t>
            </a:r>
          </a:p>
          <a:p>
            <a:pPr marL="285750" indent="-285750">
              <a:buFont typeface="Arial" charset="0"/>
              <a:buChar char="•"/>
            </a:pPr>
            <a:r>
              <a:rPr lang="en-US" dirty="0" smtClean="0"/>
              <a:t>N</a:t>
            </a:r>
            <a:r>
              <a:rPr lang="en-US" baseline="-25000" dirty="0" smtClean="0"/>
              <a:t>e</a:t>
            </a:r>
            <a:r>
              <a:rPr lang="en-US" dirty="0" smtClean="0"/>
              <a:t> can actually vary across the genome as well as between populations or species!</a:t>
            </a:r>
          </a:p>
          <a:p>
            <a:pPr marL="742950" lvl="1" indent="-285750">
              <a:buFont typeface="Arial" charset="0"/>
              <a:buChar char="•"/>
            </a:pPr>
            <a:r>
              <a:rPr lang="en-US" dirty="0" smtClean="0"/>
              <a:t>E.g. selection may favor only certain gametes with particular allele combinations to contribute to the gene pool</a:t>
            </a:r>
            <a:endParaRPr lang="en-US" dirty="0"/>
          </a:p>
        </p:txBody>
      </p:sp>
      <p:grpSp>
        <p:nvGrpSpPr>
          <p:cNvPr id="71" name="Group 70"/>
          <p:cNvGrpSpPr/>
          <p:nvPr/>
        </p:nvGrpSpPr>
        <p:grpSpPr>
          <a:xfrm rot="5400000">
            <a:off x="452517" y="4405931"/>
            <a:ext cx="1955799" cy="1017251"/>
            <a:chOff x="6855149" y="1516761"/>
            <a:chExt cx="1332434" cy="783447"/>
          </a:xfrm>
        </p:grpSpPr>
        <p:sp>
          <p:nvSpPr>
            <p:cNvPr id="72" name="Oval 71"/>
            <p:cNvSpPr/>
            <p:nvPr/>
          </p:nvSpPr>
          <p:spPr>
            <a:xfrm>
              <a:off x="6855149" y="1516761"/>
              <a:ext cx="1332434" cy="78344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an 72"/>
            <p:cNvSpPr/>
            <p:nvPr/>
          </p:nvSpPr>
          <p:spPr>
            <a:xfrm rot="5400000">
              <a:off x="7495018" y="1308741"/>
              <a:ext cx="49392" cy="1123077"/>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an 73"/>
            <p:cNvSpPr/>
            <p:nvPr/>
          </p:nvSpPr>
          <p:spPr>
            <a:xfrm rot="5400000">
              <a:off x="7170625" y="1831789"/>
              <a:ext cx="49392" cy="83631"/>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an 74"/>
            <p:cNvSpPr/>
            <p:nvPr/>
          </p:nvSpPr>
          <p:spPr>
            <a:xfrm rot="5400000">
              <a:off x="7648202" y="1829230"/>
              <a:ext cx="49392" cy="83630"/>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p:cNvGrpSpPr/>
          <p:nvPr/>
        </p:nvGrpSpPr>
        <p:grpSpPr>
          <a:xfrm rot="5400000">
            <a:off x="2636150" y="4483625"/>
            <a:ext cx="1938307" cy="823510"/>
            <a:chOff x="6846392" y="1699430"/>
            <a:chExt cx="1320517" cy="634236"/>
          </a:xfrm>
        </p:grpSpPr>
        <p:sp>
          <p:nvSpPr>
            <p:cNvPr id="87" name="Oval 86"/>
            <p:cNvSpPr/>
            <p:nvPr/>
          </p:nvSpPr>
          <p:spPr>
            <a:xfrm>
              <a:off x="6846392" y="1699430"/>
              <a:ext cx="1320517" cy="63423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an 87"/>
            <p:cNvSpPr/>
            <p:nvPr/>
          </p:nvSpPr>
          <p:spPr>
            <a:xfrm rot="5400000">
              <a:off x="7495019" y="1416191"/>
              <a:ext cx="49392" cy="1123077"/>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Can 88"/>
            <p:cNvSpPr/>
            <p:nvPr/>
          </p:nvSpPr>
          <p:spPr>
            <a:xfrm rot="5400000">
              <a:off x="7176269" y="1933391"/>
              <a:ext cx="49392" cy="83631"/>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Can 89"/>
            <p:cNvSpPr/>
            <p:nvPr/>
          </p:nvSpPr>
          <p:spPr>
            <a:xfrm rot="5400000">
              <a:off x="7658228" y="1939826"/>
              <a:ext cx="49392" cy="83630"/>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rot="16200000">
            <a:off x="5115005" y="4472166"/>
            <a:ext cx="1850144" cy="846429"/>
            <a:chOff x="6879123" y="1766726"/>
            <a:chExt cx="1260454" cy="757255"/>
          </a:xfrm>
        </p:grpSpPr>
        <p:sp>
          <p:nvSpPr>
            <p:cNvPr id="92" name="Oval 91"/>
            <p:cNvSpPr/>
            <p:nvPr/>
          </p:nvSpPr>
          <p:spPr>
            <a:xfrm>
              <a:off x="6879123" y="1766726"/>
              <a:ext cx="1260454" cy="75725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Can 92"/>
            <p:cNvSpPr/>
            <p:nvPr/>
          </p:nvSpPr>
          <p:spPr>
            <a:xfrm rot="5400000">
              <a:off x="7496666" y="1660682"/>
              <a:ext cx="49392" cy="1123077"/>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an 93"/>
            <p:cNvSpPr/>
            <p:nvPr/>
          </p:nvSpPr>
          <p:spPr>
            <a:xfrm rot="5400000">
              <a:off x="7170626" y="2178245"/>
              <a:ext cx="49392" cy="83631"/>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an 94"/>
            <p:cNvSpPr/>
            <p:nvPr/>
          </p:nvSpPr>
          <p:spPr>
            <a:xfrm rot="5400000">
              <a:off x="7658228" y="2176893"/>
              <a:ext cx="49392" cy="83630"/>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p:cNvGrpSpPr/>
          <p:nvPr/>
        </p:nvGrpSpPr>
        <p:grpSpPr>
          <a:xfrm rot="5400000">
            <a:off x="6630666" y="4368623"/>
            <a:ext cx="1913298" cy="990363"/>
            <a:chOff x="6832732" y="1953478"/>
            <a:chExt cx="1303479" cy="762739"/>
          </a:xfrm>
        </p:grpSpPr>
        <p:sp>
          <p:nvSpPr>
            <p:cNvPr id="97" name="Oval 96"/>
            <p:cNvSpPr/>
            <p:nvPr/>
          </p:nvSpPr>
          <p:spPr>
            <a:xfrm>
              <a:off x="6832732" y="1953478"/>
              <a:ext cx="1303479" cy="76273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an 97"/>
            <p:cNvSpPr/>
            <p:nvPr/>
          </p:nvSpPr>
          <p:spPr>
            <a:xfrm rot="5400000">
              <a:off x="7495018" y="1760991"/>
              <a:ext cx="49392" cy="1123077"/>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Can 98"/>
            <p:cNvSpPr/>
            <p:nvPr/>
          </p:nvSpPr>
          <p:spPr>
            <a:xfrm rot="5400000">
              <a:off x="7176239" y="2281509"/>
              <a:ext cx="49392" cy="83631"/>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Can 99"/>
            <p:cNvSpPr/>
            <p:nvPr/>
          </p:nvSpPr>
          <p:spPr>
            <a:xfrm rot="5400000">
              <a:off x="7669889" y="2279614"/>
              <a:ext cx="49392" cy="83631"/>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ultiply 10"/>
          <p:cNvSpPr/>
          <p:nvPr/>
        </p:nvSpPr>
        <p:spPr>
          <a:xfrm>
            <a:off x="2324950" y="3560368"/>
            <a:ext cx="2616200" cy="2696845"/>
          </a:xfrm>
          <a:prstGeom prst="mathMultiply">
            <a:avLst>
              <a:gd name="adj1" fmla="val 1187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Multiply 100"/>
          <p:cNvSpPr/>
          <p:nvPr/>
        </p:nvSpPr>
        <p:spPr>
          <a:xfrm>
            <a:off x="4841574" y="3606771"/>
            <a:ext cx="2616200" cy="2696845"/>
          </a:xfrm>
          <a:prstGeom prst="mathMultiply">
            <a:avLst>
              <a:gd name="adj1" fmla="val 1187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03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140" y="579019"/>
            <a:ext cx="7886700" cy="1085500"/>
          </a:xfrm>
        </p:spPr>
        <p:txBody>
          <a:bodyPr>
            <a:normAutofit fontScale="90000"/>
          </a:bodyPr>
          <a:lstStyle/>
          <a:p>
            <a:r>
              <a:rPr lang="en-US" dirty="0" smtClean="0"/>
              <a:t>Solutions for LD statistics:</a:t>
            </a:r>
            <a:br>
              <a:rPr lang="en-US" dirty="0" smtClean="0"/>
            </a:br>
            <a:r>
              <a:rPr lang="en-US" dirty="0"/>
              <a:t>	</a:t>
            </a:r>
            <a:r>
              <a:rPr lang="en-US" dirty="0" smtClean="0"/>
              <a:t>Distance b/t SNPs, D, r</a:t>
            </a:r>
            <a:r>
              <a:rPr lang="en-US" baseline="30000" dirty="0" smtClean="0"/>
              <a:t>2</a:t>
            </a:r>
            <a:r>
              <a:rPr lang="en-US" dirty="0" smtClean="0"/>
              <a:t/>
            </a:r>
            <a:br>
              <a:rPr lang="en-US" dirty="0" smtClean="0"/>
            </a:br>
            <a:endParaRPr lang="en-US" dirty="0"/>
          </a:p>
        </p:txBody>
      </p:sp>
      <mc:AlternateContent xmlns:mc="http://schemas.openxmlformats.org/markup-compatibility/2006">
        <mc:Choice xmlns:a14="http://schemas.microsoft.com/office/drawing/2010/main" Requires="a14">
          <p:sp>
            <p:nvSpPr>
              <p:cNvPr id="9" name="TextBox 8"/>
              <p:cNvSpPr txBox="1"/>
              <p:nvPr/>
            </p:nvSpPr>
            <p:spPr>
              <a:xfrm>
                <a:off x="532353" y="2010912"/>
                <a:ext cx="2209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𝐷</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𝑝</m:t>
                          </m:r>
                        </m:e>
                        <m:sub>
                          <m:r>
                            <a:rPr lang="en-US" sz="2400" b="0" i="1" smtClean="0">
                              <a:latin typeface="Cambria Math" charset="0"/>
                            </a:rPr>
                            <m:t>𝐴𝐵</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𝑝</m:t>
                          </m:r>
                        </m:e>
                        <m:sub>
                          <m:r>
                            <a:rPr lang="en-US" sz="2400" b="0" i="1" smtClean="0">
                              <a:latin typeface="Cambria Math" charset="0"/>
                            </a:rPr>
                            <m:t>𝐴</m:t>
                          </m:r>
                        </m:sub>
                      </m:sSub>
                      <m:sSub>
                        <m:sSubPr>
                          <m:ctrlPr>
                            <a:rPr lang="en-US" sz="2400" b="0" i="1" smtClean="0">
                              <a:latin typeface="Cambria Math" charset="0"/>
                            </a:rPr>
                          </m:ctrlPr>
                        </m:sSubPr>
                        <m:e>
                          <m:r>
                            <a:rPr lang="en-US" sz="2400" b="0" i="1" smtClean="0">
                              <a:latin typeface="Cambria Math" charset="0"/>
                            </a:rPr>
                            <m:t>𝑝</m:t>
                          </m:r>
                        </m:e>
                        <m:sub>
                          <m:r>
                            <a:rPr lang="en-US" sz="2400" b="0" i="1" smtClean="0">
                              <a:latin typeface="Cambria Math" charset="0"/>
                            </a:rPr>
                            <m:t>𝐵</m:t>
                          </m:r>
                        </m:sub>
                      </m:sSub>
                    </m:oMath>
                  </m:oMathPara>
                </a14:m>
                <a:endParaRPr lang="en-US" sz="2400" dirty="0"/>
              </a:p>
            </p:txBody>
          </p:sp>
        </mc:Choice>
        <mc:Fallback>
          <p:sp>
            <p:nvSpPr>
              <p:cNvPr id="9" name="TextBox 8"/>
              <p:cNvSpPr txBox="1">
                <a:spLocks noRot="1" noChangeAspect="1" noMove="1" noResize="1" noEditPoints="1" noAdjustHandles="1" noChangeArrowheads="1" noChangeShapeType="1" noTextEdit="1"/>
              </p:cNvSpPr>
              <p:nvPr/>
            </p:nvSpPr>
            <p:spPr>
              <a:xfrm>
                <a:off x="532353" y="2010912"/>
                <a:ext cx="2209516" cy="369332"/>
              </a:xfrm>
              <a:prstGeom prst="rect">
                <a:avLst/>
              </a:prstGeom>
              <a:blipFill rotWithShape="0">
                <a:blip r:embed="rId3"/>
                <a:stretch>
                  <a:fillRect l="-2204"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4117905" y="1682938"/>
                <a:ext cx="3686330"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r>
                            <a:rPr lang="en-US" sz="2400" b="0" i="1" smtClean="0">
                              <a:latin typeface="Cambria Math" charset="0"/>
                            </a:rPr>
                            <m:t>𝑟</m:t>
                          </m:r>
                        </m:e>
                        <m:sup>
                          <m:r>
                            <a:rPr lang="en-US" sz="2400" b="0" i="1" smtClean="0">
                              <a:latin typeface="Cambria Math" charset="0"/>
                            </a:rPr>
                            <m:t>2</m:t>
                          </m:r>
                        </m:sup>
                      </m:sSup>
                      <m:r>
                        <a:rPr lang="en-US" sz="2400" b="0" i="1" smtClean="0">
                          <a:latin typeface="Cambria Math" charset="0"/>
                        </a:rPr>
                        <m:t>=</m:t>
                      </m:r>
                      <m:f>
                        <m:fPr>
                          <m:ctrlPr>
                            <a:rPr lang="mr-IN" sz="2400" b="0" i="1" smtClean="0">
                              <a:latin typeface="Cambria Math" charset="0"/>
                            </a:rPr>
                          </m:ctrlPr>
                        </m:fPr>
                        <m:num>
                          <m:sSup>
                            <m:sSupPr>
                              <m:ctrlPr>
                                <a:rPr lang="mr-IN" sz="2400" b="0" i="1" smtClean="0">
                                  <a:latin typeface="Cambria Math" charset="0"/>
                                </a:rPr>
                              </m:ctrlPr>
                            </m:sSupPr>
                            <m:e>
                              <m:r>
                                <a:rPr lang="en-US" sz="2400" b="0" i="1" smtClean="0">
                                  <a:latin typeface="Cambria Math" charset="0"/>
                                </a:rPr>
                                <m:t>𝐷</m:t>
                              </m:r>
                            </m:e>
                            <m:sup>
                              <m:r>
                                <a:rPr lang="en-US" sz="2400" b="0" i="1" smtClean="0">
                                  <a:latin typeface="Cambria Math" charset="0"/>
                                </a:rPr>
                                <m:t>2</m:t>
                              </m:r>
                            </m:sup>
                          </m:sSup>
                        </m:num>
                        <m:den>
                          <m:sSub>
                            <m:sSubPr>
                              <m:ctrlPr>
                                <a:rPr lang="en-US" sz="2400" b="0" i="1" smtClean="0">
                                  <a:latin typeface="Cambria Math" charset="0"/>
                                </a:rPr>
                              </m:ctrlPr>
                            </m:sSubPr>
                            <m:e>
                              <m:r>
                                <a:rPr lang="en-US" sz="2400" b="0" i="1" smtClean="0">
                                  <a:latin typeface="Cambria Math" charset="0"/>
                                </a:rPr>
                                <m:t>𝑝</m:t>
                              </m:r>
                            </m:e>
                            <m:sub>
                              <m:r>
                                <a:rPr lang="en-US" sz="2400" b="0" i="1" smtClean="0">
                                  <a:latin typeface="Cambria Math" charset="0"/>
                                </a:rPr>
                                <m:t>𝐴</m:t>
                              </m:r>
                            </m:sub>
                          </m:sSub>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𝑝</m:t>
                              </m:r>
                            </m:e>
                            <m:sub>
                              <m:r>
                                <a:rPr lang="en-US" sz="2400" b="0" i="1" smtClean="0">
                                  <a:latin typeface="Cambria Math" charset="0"/>
                                </a:rPr>
                                <m:t>𝐴</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𝑝</m:t>
                              </m:r>
                            </m:e>
                            <m:sub>
                              <m:r>
                                <a:rPr lang="en-US" sz="2400" b="0" i="1" smtClean="0">
                                  <a:latin typeface="Cambria Math" charset="0"/>
                                </a:rPr>
                                <m:t>𝐵</m:t>
                              </m:r>
                            </m:sub>
                          </m:sSub>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𝑝</m:t>
                              </m:r>
                            </m:e>
                            <m:sub>
                              <m:r>
                                <a:rPr lang="en-US" sz="2400" b="0" i="1" smtClean="0">
                                  <a:latin typeface="Cambria Math" charset="0"/>
                                </a:rPr>
                                <m:t>𝐵</m:t>
                              </m:r>
                            </m:sub>
                          </m:sSub>
                          <m:r>
                            <a:rPr lang="en-US" sz="2400" b="0" i="1" smtClean="0">
                              <a:latin typeface="Cambria Math" charset="0"/>
                            </a:rPr>
                            <m:t>)</m:t>
                          </m:r>
                        </m:den>
                      </m:f>
                    </m:oMath>
                  </m:oMathPara>
                </a14:m>
                <a:endParaRPr lang="en-US" sz="2400" dirty="0"/>
              </a:p>
            </p:txBody>
          </p:sp>
        </mc:Choice>
        <mc:Fallback>
          <p:sp>
            <p:nvSpPr>
              <p:cNvPr id="10" name="TextBox 9"/>
              <p:cNvSpPr txBox="1">
                <a:spLocks noRot="1" noChangeAspect="1" noMove="1" noResize="1" noEditPoints="1" noAdjustHandles="1" noChangeArrowheads="1" noChangeShapeType="1" noTextEdit="1"/>
              </p:cNvSpPr>
              <p:nvPr/>
            </p:nvSpPr>
            <p:spPr>
              <a:xfrm>
                <a:off x="4117905" y="1682938"/>
                <a:ext cx="3686330" cy="806631"/>
              </a:xfrm>
              <a:prstGeom prst="rect">
                <a:avLst/>
              </a:prstGeom>
              <a:blipFill rotWithShape="0">
                <a:blip r:embed="rId4"/>
                <a:stretch>
                  <a:fillRect/>
                </a:stretch>
              </a:blipFill>
            </p:spPr>
            <p:txBody>
              <a:bodyPr/>
              <a:lstStyle/>
              <a:p>
                <a:r>
                  <a:rPr lang="en-US">
                    <a:noFill/>
                  </a:rPr>
                  <a:t> </a:t>
                </a:r>
              </a:p>
            </p:txBody>
          </p:sp>
        </mc:Fallback>
      </mc:AlternateContent>
      <p:sp>
        <p:nvSpPr>
          <p:cNvPr id="3" name="Oval 2"/>
          <p:cNvSpPr/>
          <p:nvPr/>
        </p:nvSpPr>
        <p:spPr>
          <a:xfrm>
            <a:off x="1126067" y="2010912"/>
            <a:ext cx="618066" cy="571423"/>
          </a:xfrm>
          <a:prstGeom prst="ellipse">
            <a:avLst/>
          </a:prstGeom>
          <a:solidFill>
            <a:schemeClr val="accent6">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592667" y="3124200"/>
            <a:ext cx="7636933" cy="2862322"/>
          </a:xfrm>
          <a:prstGeom prst="rect">
            <a:avLst/>
          </a:prstGeom>
          <a:noFill/>
        </p:spPr>
        <p:txBody>
          <a:bodyPr wrap="square" rtlCol="0">
            <a:spAutoFit/>
          </a:bodyPr>
          <a:lstStyle/>
          <a:p>
            <a:pPr marL="285750" indent="-285750">
              <a:buFont typeface="Arial" charset="0"/>
              <a:buChar char="•"/>
            </a:pPr>
            <a:r>
              <a:rPr lang="en-US" dirty="0" smtClean="0"/>
              <a:t>Separate </a:t>
            </a:r>
            <a:r>
              <a:rPr lang="en-US" dirty="0" smtClean="0"/>
              <a:t>Pages on Each Approach </a:t>
            </a:r>
            <a:r>
              <a:rPr lang="en-US" dirty="0" smtClean="0"/>
              <a:t>to </a:t>
            </a:r>
            <a:r>
              <a:rPr lang="en-US" dirty="0" err="1" smtClean="0"/>
              <a:t>pAB</a:t>
            </a:r>
            <a:r>
              <a:rPr lang="en-US" dirty="0" smtClean="0"/>
              <a:t> calculation </a:t>
            </a:r>
            <a:r>
              <a:rPr lang="en-US" dirty="0" smtClean="0"/>
              <a:t>+ </a:t>
            </a:r>
            <a:r>
              <a:rPr lang="en-US" dirty="0" smtClean="0"/>
              <a:t>R code for each solution</a:t>
            </a:r>
          </a:p>
          <a:p>
            <a:pPr marL="742950" lvl="1" indent="-285750">
              <a:buFont typeface="Arial" charset="0"/>
              <a:buChar char="•"/>
            </a:pPr>
            <a:r>
              <a:rPr lang="en-US" dirty="0" smtClean="0"/>
              <a:t>3 possible methods with different logic:</a:t>
            </a:r>
          </a:p>
          <a:p>
            <a:pPr marL="1257300" lvl="2" indent="-342900">
              <a:buFont typeface="+mj-lt"/>
              <a:buAutoNum type="arabicPeriod"/>
            </a:pPr>
            <a:r>
              <a:rPr lang="en-US" dirty="0"/>
              <a:t>i</a:t>
            </a:r>
            <a:r>
              <a:rPr lang="en-US" dirty="0" smtClean="0"/>
              <a:t>f/else conditional testing</a:t>
            </a:r>
          </a:p>
          <a:p>
            <a:pPr marL="1257300" lvl="2" indent="-342900">
              <a:buFont typeface="+mj-lt"/>
              <a:buAutoNum type="arabicPeriod"/>
            </a:pPr>
            <a:r>
              <a:rPr lang="en-US" dirty="0" smtClean="0">
                <a:solidFill>
                  <a:schemeClr val="accent6"/>
                </a:solidFill>
              </a:rPr>
              <a:t>Creating a function to parse genotypes into haplotypes</a:t>
            </a:r>
          </a:p>
          <a:p>
            <a:pPr marL="1257300" lvl="2" indent="-342900">
              <a:buFont typeface="+mj-lt"/>
              <a:buAutoNum type="arabicPeriod"/>
            </a:pPr>
            <a:r>
              <a:rPr lang="en-US" dirty="0" smtClean="0"/>
              <a:t>Transforming character strings to numbers to use R’s vector arithmetic</a:t>
            </a:r>
          </a:p>
          <a:p>
            <a:pPr marL="1257300" lvl="2" indent="-342900">
              <a:buFont typeface="+mj-lt"/>
              <a:buAutoNum type="arabicPeriod"/>
            </a:pPr>
            <a:endParaRPr lang="en-US" dirty="0" smtClean="0"/>
          </a:p>
          <a:p>
            <a:pPr marL="342900" indent="-342900">
              <a:buFont typeface="Arial" charset="0"/>
              <a:buChar char="•"/>
            </a:pPr>
            <a:r>
              <a:rPr lang="en-US" dirty="0" smtClean="0">
                <a:solidFill>
                  <a:schemeClr val="accent6"/>
                </a:solidFill>
              </a:rPr>
              <a:t>Function used in my solution (</a:t>
            </a:r>
            <a:r>
              <a:rPr lang="en-US" dirty="0" err="1" smtClean="0">
                <a:solidFill>
                  <a:schemeClr val="accent6"/>
                </a:solidFill>
              </a:rPr>
              <a:t>get.haplotypes</a:t>
            </a:r>
            <a:r>
              <a:rPr lang="en-US" dirty="0" smtClean="0">
                <a:solidFill>
                  <a:schemeClr val="accent6"/>
                </a:solidFill>
              </a:rPr>
              <a:t>) is now in newest version of </a:t>
            </a:r>
            <a:r>
              <a:rPr lang="en-US" dirty="0" smtClean="0">
                <a:solidFill>
                  <a:schemeClr val="accent6"/>
                </a:solidFill>
              </a:rPr>
              <a:t>“compGen17_fxns.R”</a:t>
            </a:r>
            <a:endParaRPr lang="en-US" dirty="0">
              <a:solidFill>
                <a:schemeClr val="accent6"/>
              </a:solidFill>
            </a:endParaRPr>
          </a:p>
        </p:txBody>
      </p:sp>
    </p:spTree>
    <p:extLst>
      <p:ext uri="{BB962C8B-B14F-4D97-AF65-F5344CB8AC3E}">
        <p14:creationId xmlns:p14="http://schemas.microsoft.com/office/powerpoint/2010/main" val="769521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 y="119593"/>
            <a:ext cx="7886700" cy="1150407"/>
          </a:xfrm>
        </p:spPr>
        <p:txBody>
          <a:bodyPr/>
          <a:lstStyle/>
          <a:p>
            <a:r>
              <a:rPr lang="en-US" dirty="0" smtClean="0"/>
              <a:t>Selection and LD</a:t>
            </a:r>
            <a:endParaRPr lang="en-US" dirty="0"/>
          </a:p>
        </p:txBody>
      </p:sp>
      <p:sp>
        <p:nvSpPr>
          <p:cNvPr id="3" name="Content Placeholder 2"/>
          <p:cNvSpPr>
            <a:spLocks noGrp="1"/>
          </p:cNvSpPr>
          <p:nvPr>
            <p:ph idx="1"/>
          </p:nvPr>
        </p:nvSpPr>
        <p:spPr>
          <a:xfrm>
            <a:off x="543983" y="1156758"/>
            <a:ext cx="7886700" cy="553508"/>
          </a:xfrm>
        </p:spPr>
        <p:txBody>
          <a:bodyPr/>
          <a:lstStyle/>
          <a:p>
            <a:r>
              <a:rPr lang="en-US" smtClean="0"/>
              <a:t>Detecting Selective Sweeps</a:t>
            </a:r>
            <a:endParaRPr lang="en-US"/>
          </a:p>
        </p:txBody>
      </p:sp>
      <p:grpSp>
        <p:nvGrpSpPr>
          <p:cNvPr id="18" name="Group 17"/>
          <p:cNvGrpSpPr/>
          <p:nvPr/>
        </p:nvGrpSpPr>
        <p:grpSpPr>
          <a:xfrm>
            <a:off x="457195" y="2065860"/>
            <a:ext cx="3318938" cy="1566344"/>
            <a:chOff x="457195" y="2065860"/>
            <a:chExt cx="3318938" cy="1566344"/>
          </a:xfrm>
        </p:grpSpPr>
        <p:sp>
          <p:nvSpPr>
            <p:cNvPr id="4" name="Rectangle 3"/>
            <p:cNvSpPr/>
            <p:nvPr/>
          </p:nvSpPr>
          <p:spPr>
            <a:xfrm>
              <a:off x="457200" y="2108200"/>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57195" y="2349495"/>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7195" y="2601382"/>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7196" y="2899833"/>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57197" y="3198284"/>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57198" y="3507322"/>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62000" y="2065860"/>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62000" y="2311397"/>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218266" y="2311393"/>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143000" y="2556931"/>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218266" y="2571748"/>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62000" y="2853269"/>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218266" y="3155955"/>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62000" y="3475571"/>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762000" y="4057660"/>
            <a:ext cx="2632452" cy="369332"/>
          </a:xfrm>
          <a:prstGeom prst="rect">
            <a:avLst/>
          </a:prstGeom>
          <a:noFill/>
        </p:spPr>
        <p:txBody>
          <a:bodyPr wrap="none" rtlCol="0">
            <a:spAutoFit/>
          </a:bodyPr>
          <a:lstStyle/>
          <a:p>
            <a:r>
              <a:rPr lang="en-US" smtClean="0"/>
              <a:t>Neutral Polymorphism</a:t>
            </a:r>
            <a:endParaRPr lang="en-US"/>
          </a:p>
        </p:txBody>
      </p:sp>
    </p:spTree>
    <p:extLst>
      <p:ext uri="{BB962C8B-B14F-4D97-AF65-F5344CB8AC3E}">
        <p14:creationId xmlns:p14="http://schemas.microsoft.com/office/powerpoint/2010/main" val="21360343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 y="119593"/>
            <a:ext cx="7886700" cy="1150407"/>
          </a:xfrm>
        </p:spPr>
        <p:txBody>
          <a:bodyPr/>
          <a:lstStyle/>
          <a:p>
            <a:r>
              <a:rPr lang="en-US" dirty="0" smtClean="0"/>
              <a:t>Selection and LD</a:t>
            </a:r>
            <a:endParaRPr lang="en-US" dirty="0"/>
          </a:p>
        </p:txBody>
      </p:sp>
      <p:sp>
        <p:nvSpPr>
          <p:cNvPr id="3" name="Content Placeholder 2"/>
          <p:cNvSpPr>
            <a:spLocks noGrp="1"/>
          </p:cNvSpPr>
          <p:nvPr>
            <p:ph idx="1"/>
          </p:nvPr>
        </p:nvSpPr>
        <p:spPr>
          <a:xfrm>
            <a:off x="543983" y="1156758"/>
            <a:ext cx="7886700" cy="553508"/>
          </a:xfrm>
        </p:spPr>
        <p:txBody>
          <a:bodyPr/>
          <a:lstStyle/>
          <a:p>
            <a:r>
              <a:rPr lang="en-US" smtClean="0"/>
              <a:t>Detecting Selective Sweeps</a:t>
            </a:r>
            <a:endParaRPr lang="en-US"/>
          </a:p>
        </p:txBody>
      </p:sp>
      <p:grpSp>
        <p:nvGrpSpPr>
          <p:cNvPr id="18" name="Group 17"/>
          <p:cNvGrpSpPr/>
          <p:nvPr/>
        </p:nvGrpSpPr>
        <p:grpSpPr>
          <a:xfrm>
            <a:off x="457195" y="2065860"/>
            <a:ext cx="3318938" cy="1566344"/>
            <a:chOff x="457195" y="2065860"/>
            <a:chExt cx="3318938" cy="1566344"/>
          </a:xfrm>
        </p:grpSpPr>
        <p:sp>
          <p:nvSpPr>
            <p:cNvPr id="4" name="Rectangle 3"/>
            <p:cNvSpPr/>
            <p:nvPr/>
          </p:nvSpPr>
          <p:spPr>
            <a:xfrm>
              <a:off x="457200" y="2108200"/>
              <a:ext cx="3318933" cy="9313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57195" y="2349495"/>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7195" y="2601382"/>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7196" y="2899833"/>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57197" y="3198284"/>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57198" y="3507322"/>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62000" y="2065860"/>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62000" y="2311397"/>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218266" y="2311393"/>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143000" y="2556931"/>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218266" y="2571748"/>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62000" y="2853269"/>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218266" y="3155955"/>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62000" y="3475571"/>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762000" y="4057660"/>
            <a:ext cx="2462534" cy="369332"/>
          </a:xfrm>
          <a:prstGeom prst="rect">
            <a:avLst/>
          </a:prstGeom>
          <a:noFill/>
        </p:spPr>
        <p:txBody>
          <a:bodyPr wrap="none" rtlCol="0">
            <a:spAutoFit/>
          </a:bodyPr>
          <a:lstStyle/>
          <a:p>
            <a:r>
              <a:rPr lang="en-US" dirty="0" smtClean="0"/>
              <a:t>New Mutation Arises</a:t>
            </a:r>
            <a:endParaRPr lang="en-US" dirty="0"/>
          </a:p>
        </p:txBody>
      </p:sp>
      <p:sp>
        <p:nvSpPr>
          <p:cNvPr id="20" name="Oval 19"/>
          <p:cNvSpPr/>
          <p:nvPr/>
        </p:nvSpPr>
        <p:spPr>
          <a:xfrm>
            <a:off x="1608667" y="2065860"/>
            <a:ext cx="152400" cy="1566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37612" y="2065860"/>
            <a:ext cx="3318938" cy="1566344"/>
            <a:chOff x="457195" y="2065860"/>
            <a:chExt cx="3318938" cy="1566344"/>
          </a:xfrm>
        </p:grpSpPr>
        <p:sp>
          <p:nvSpPr>
            <p:cNvPr id="22" name="Rectangle 21"/>
            <p:cNvSpPr/>
            <p:nvPr/>
          </p:nvSpPr>
          <p:spPr>
            <a:xfrm>
              <a:off x="457200" y="2108200"/>
              <a:ext cx="3318933" cy="9313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57195" y="2349495"/>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57195" y="2601382"/>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7196" y="2899833"/>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57197" y="3198284"/>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57198" y="3507322"/>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2000" y="2065860"/>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62000" y="2311397"/>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143000" y="2556931"/>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218266" y="2571748"/>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62000" y="2853269"/>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218266" y="3155955"/>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62000" y="3475571"/>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Oval 35"/>
          <p:cNvSpPr/>
          <p:nvPr/>
        </p:nvSpPr>
        <p:spPr>
          <a:xfrm>
            <a:off x="5789084" y="2065860"/>
            <a:ext cx="152400" cy="1566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826067" y="5435600"/>
            <a:ext cx="7130478" cy="369332"/>
          </a:xfrm>
          <a:prstGeom prst="rect">
            <a:avLst/>
          </a:prstGeom>
          <a:noFill/>
        </p:spPr>
        <p:txBody>
          <a:bodyPr wrap="none" rtlCol="0">
            <a:spAutoFit/>
          </a:bodyPr>
          <a:lstStyle/>
          <a:p>
            <a:r>
              <a:rPr lang="en-US" dirty="0" smtClean="0"/>
              <a:t>Under NO selection, recombination breaks up linkage over time</a:t>
            </a:r>
            <a:endParaRPr lang="en-US" dirty="0"/>
          </a:p>
        </p:txBody>
      </p:sp>
      <p:grpSp>
        <p:nvGrpSpPr>
          <p:cNvPr id="40" name="Group 39"/>
          <p:cNvGrpSpPr/>
          <p:nvPr/>
        </p:nvGrpSpPr>
        <p:grpSpPr>
          <a:xfrm>
            <a:off x="6129868" y="2081737"/>
            <a:ext cx="1826678" cy="156633"/>
            <a:chOff x="6129867" y="3726389"/>
            <a:chExt cx="1826678" cy="156633"/>
          </a:xfrm>
        </p:grpSpPr>
        <p:sp>
          <p:nvSpPr>
            <p:cNvPr id="38" name="Rectangle 37"/>
            <p:cNvSpPr/>
            <p:nvPr/>
          </p:nvSpPr>
          <p:spPr>
            <a:xfrm>
              <a:off x="6129867" y="3754965"/>
              <a:ext cx="1826678" cy="836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398683" y="3726389"/>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Oval 43"/>
          <p:cNvSpPr/>
          <p:nvPr/>
        </p:nvSpPr>
        <p:spPr>
          <a:xfrm>
            <a:off x="4942417" y="2303983"/>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144678" y="2345260"/>
            <a:ext cx="1811867" cy="9736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8461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 y="119593"/>
            <a:ext cx="7886700" cy="1150407"/>
          </a:xfrm>
        </p:spPr>
        <p:txBody>
          <a:bodyPr/>
          <a:lstStyle/>
          <a:p>
            <a:r>
              <a:rPr lang="en-US" dirty="0" smtClean="0"/>
              <a:t>Selection and LD</a:t>
            </a:r>
            <a:endParaRPr lang="en-US" dirty="0"/>
          </a:p>
        </p:txBody>
      </p:sp>
      <p:sp>
        <p:nvSpPr>
          <p:cNvPr id="3" name="Content Placeholder 2"/>
          <p:cNvSpPr>
            <a:spLocks noGrp="1"/>
          </p:cNvSpPr>
          <p:nvPr>
            <p:ph idx="1"/>
          </p:nvPr>
        </p:nvSpPr>
        <p:spPr>
          <a:xfrm>
            <a:off x="543983" y="1156758"/>
            <a:ext cx="7886700" cy="553508"/>
          </a:xfrm>
        </p:spPr>
        <p:txBody>
          <a:bodyPr/>
          <a:lstStyle/>
          <a:p>
            <a:r>
              <a:rPr lang="en-US" smtClean="0"/>
              <a:t>Detecting Selective Sweeps</a:t>
            </a:r>
            <a:endParaRPr lang="en-US"/>
          </a:p>
        </p:txBody>
      </p:sp>
      <p:grpSp>
        <p:nvGrpSpPr>
          <p:cNvPr id="18" name="Group 17"/>
          <p:cNvGrpSpPr/>
          <p:nvPr/>
        </p:nvGrpSpPr>
        <p:grpSpPr>
          <a:xfrm>
            <a:off x="457195" y="2065860"/>
            <a:ext cx="3318938" cy="1566344"/>
            <a:chOff x="457195" y="2065860"/>
            <a:chExt cx="3318938" cy="1566344"/>
          </a:xfrm>
        </p:grpSpPr>
        <p:sp>
          <p:nvSpPr>
            <p:cNvPr id="4" name="Rectangle 3"/>
            <p:cNvSpPr/>
            <p:nvPr/>
          </p:nvSpPr>
          <p:spPr>
            <a:xfrm>
              <a:off x="457200" y="2108200"/>
              <a:ext cx="3318933" cy="9313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57195" y="2349495"/>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7195" y="2601382"/>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7196" y="2899833"/>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57197" y="3198284"/>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57198" y="3507322"/>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62000" y="2065860"/>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62000" y="2311397"/>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218266" y="2311393"/>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143000" y="2556931"/>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218266" y="2571748"/>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62000" y="2853269"/>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218266" y="3155955"/>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62000" y="3475571"/>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762000" y="4057660"/>
            <a:ext cx="2462534" cy="369332"/>
          </a:xfrm>
          <a:prstGeom prst="rect">
            <a:avLst/>
          </a:prstGeom>
          <a:noFill/>
        </p:spPr>
        <p:txBody>
          <a:bodyPr wrap="none" rtlCol="0">
            <a:spAutoFit/>
          </a:bodyPr>
          <a:lstStyle/>
          <a:p>
            <a:r>
              <a:rPr lang="en-US" dirty="0" smtClean="0"/>
              <a:t>New Mutation Arises</a:t>
            </a:r>
            <a:endParaRPr lang="en-US" dirty="0"/>
          </a:p>
        </p:txBody>
      </p:sp>
      <p:sp>
        <p:nvSpPr>
          <p:cNvPr id="20" name="Oval 19"/>
          <p:cNvSpPr/>
          <p:nvPr/>
        </p:nvSpPr>
        <p:spPr>
          <a:xfrm>
            <a:off x="1608667" y="2065860"/>
            <a:ext cx="152400" cy="1566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637612" y="2349495"/>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637613" y="2899833"/>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637614" y="3198284"/>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637615" y="3507322"/>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942417" y="2311397"/>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4637612" y="2556931"/>
            <a:ext cx="3318933" cy="171450"/>
            <a:chOff x="4637612" y="2556931"/>
            <a:chExt cx="3318933" cy="171450"/>
          </a:xfrm>
        </p:grpSpPr>
        <p:sp>
          <p:nvSpPr>
            <p:cNvPr id="24" name="Rectangle 23"/>
            <p:cNvSpPr/>
            <p:nvPr/>
          </p:nvSpPr>
          <p:spPr>
            <a:xfrm>
              <a:off x="4637612" y="2601382"/>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323417" y="2556931"/>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398683" y="2571748"/>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Oval 32"/>
          <p:cNvSpPr/>
          <p:nvPr/>
        </p:nvSpPr>
        <p:spPr>
          <a:xfrm>
            <a:off x="4942417" y="2853269"/>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398683" y="3155955"/>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942417" y="3475571"/>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826067" y="5435600"/>
            <a:ext cx="7130478" cy="369332"/>
          </a:xfrm>
          <a:prstGeom prst="rect">
            <a:avLst/>
          </a:prstGeom>
          <a:noFill/>
        </p:spPr>
        <p:txBody>
          <a:bodyPr wrap="none" rtlCol="0">
            <a:spAutoFit/>
          </a:bodyPr>
          <a:lstStyle/>
          <a:p>
            <a:r>
              <a:rPr lang="en-US" dirty="0" smtClean="0"/>
              <a:t>Under NO selection, recombination breaks up linkage over time</a:t>
            </a:r>
            <a:endParaRPr lang="en-US" dirty="0"/>
          </a:p>
        </p:txBody>
      </p:sp>
      <p:grpSp>
        <p:nvGrpSpPr>
          <p:cNvPr id="30" name="Group 29"/>
          <p:cNvGrpSpPr/>
          <p:nvPr/>
        </p:nvGrpSpPr>
        <p:grpSpPr>
          <a:xfrm>
            <a:off x="4637617" y="2065860"/>
            <a:ext cx="3318933" cy="172510"/>
            <a:chOff x="4637617" y="2065860"/>
            <a:chExt cx="3318933" cy="172510"/>
          </a:xfrm>
        </p:grpSpPr>
        <p:sp>
          <p:nvSpPr>
            <p:cNvPr id="22" name="Rectangle 21"/>
            <p:cNvSpPr/>
            <p:nvPr/>
          </p:nvSpPr>
          <p:spPr>
            <a:xfrm>
              <a:off x="4637617" y="2108200"/>
              <a:ext cx="3318933" cy="9313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942417" y="2065860"/>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789084" y="2065860"/>
              <a:ext cx="152400" cy="1566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6129868" y="2081737"/>
              <a:ext cx="1826678" cy="156633"/>
              <a:chOff x="6129867" y="3726389"/>
              <a:chExt cx="1826678" cy="156633"/>
            </a:xfrm>
          </p:grpSpPr>
          <p:sp>
            <p:nvSpPr>
              <p:cNvPr id="38" name="Rectangle 37"/>
              <p:cNvSpPr/>
              <p:nvPr/>
            </p:nvSpPr>
            <p:spPr>
              <a:xfrm>
                <a:off x="6129867" y="3754965"/>
                <a:ext cx="1826678" cy="836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398683" y="3726389"/>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Oval 43"/>
          <p:cNvSpPr/>
          <p:nvPr/>
        </p:nvSpPr>
        <p:spPr>
          <a:xfrm>
            <a:off x="4942417" y="2303983"/>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144678" y="2345260"/>
            <a:ext cx="1811867" cy="9736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p:nvGrpSpPr>
        <p:grpSpPr>
          <a:xfrm>
            <a:off x="4637603" y="2566192"/>
            <a:ext cx="3318933" cy="172510"/>
            <a:chOff x="4637617" y="2065860"/>
            <a:chExt cx="3318933" cy="172510"/>
          </a:xfrm>
        </p:grpSpPr>
        <p:sp>
          <p:nvSpPr>
            <p:cNvPr id="45" name="Rectangle 44"/>
            <p:cNvSpPr/>
            <p:nvPr/>
          </p:nvSpPr>
          <p:spPr>
            <a:xfrm>
              <a:off x="4637617" y="2108200"/>
              <a:ext cx="3318933" cy="9313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5789084" y="2065860"/>
              <a:ext cx="152400" cy="1566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6129868" y="2081737"/>
              <a:ext cx="1826678" cy="156633"/>
              <a:chOff x="6129867" y="3726389"/>
              <a:chExt cx="1826678" cy="156633"/>
            </a:xfrm>
          </p:grpSpPr>
          <p:sp>
            <p:nvSpPr>
              <p:cNvPr id="50" name="Rectangle 49"/>
              <p:cNvSpPr/>
              <p:nvPr/>
            </p:nvSpPr>
            <p:spPr>
              <a:xfrm>
                <a:off x="6129867" y="3754965"/>
                <a:ext cx="1826678" cy="836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6398683" y="3726389"/>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0" name="Rectangle 59"/>
          <p:cNvSpPr/>
          <p:nvPr/>
        </p:nvSpPr>
        <p:spPr>
          <a:xfrm>
            <a:off x="4637598" y="2611434"/>
            <a:ext cx="1068934" cy="947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323403" y="2558252"/>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58469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 y="119593"/>
            <a:ext cx="7886700" cy="1150407"/>
          </a:xfrm>
        </p:spPr>
        <p:txBody>
          <a:bodyPr/>
          <a:lstStyle/>
          <a:p>
            <a:r>
              <a:rPr lang="en-US" dirty="0" smtClean="0"/>
              <a:t>Selection and LD</a:t>
            </a:r>
            <a:endParaRPr lang="en-US" dirty="0"/>
          </a:p>
        </p:txBody>
      </p:sp>
      <p:sp>
        <p:nvSpPr>
          <p:cNvPr id="3" name="Content Placeholder 2"/>
          <p:cNvSpPr>
            <a:spLocks noGrp="1"/>
          </p:cNvSpPr>
          <p:nvPr>
            <p:ph idx="1"/>
          </p:nvPr>
        </p:nvSpPr>
        <p:spPr>
          <a:xfrm>
            <a:off x="543983" y="1156758"/>
            <a:ext cx="7886700" cy="553508"/>
          </a:xfrm>
        </p:spPr>
        <p:txBody>
          <a:bodyPr/>
          <a:lstStyle/>
          <a:p>
            <a:r>
              <a:rPr lang="en-US" smtClean="0"/>
              <a:t>Detecting Selective Sweeps</a:t>
            </a:r>
            <a:endParaRPr lang="en-US"/>
          </a:p>
        </p:txBody>
      </p:sp>
      <p:grpSp>
        <p:nvGrpSpPr>
          <p:cNvPr id="18" name="Group 17"/>
          <p:cNvGrpSpPr/>
          <p:nvPr/>
        </p:nvGrpSpPr>
        <p:grpSpPr>
          <a:xfrm>
            <a:off x="457195" y="2065860"/>
            <a:ext cx="3318938" cy="1566344"/>
            <a:chOff x="457195" y="2065860"/>
            <a:chExt cx="3318938" cy="1566344"/>
          </a:xfrm>
        </p:grpSpPr>
        <p:sp>
          <p:nvSpPr>
            <p:cNvPr id="4" name="Rectangle 3"/>
            <p:cNvSpPr/>
            <p:nvPr/>
          </p:nvSpPr>
          <p:spPr>
            <a:xfrm>
              <a:off x="457200" y="2108200"/>
              <a:ext cx="3318933" cy="9313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57195" y="2349495"/>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7195" y="2601382"/>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7196" y="2899833"/>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57197" y="3198284"/>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57198" y="3507322"/>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62000" y="2065860"/>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62000" y="2311397"/>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218266" y="2311393"/>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143000" y="2556931"/>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218266" y="2571748"/>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62000" y="2853269"/>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218266" y="3155955"/>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62000" y="3475571"/>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762000" y="4057660"/>
            <a:ext cx="2462534" cy="369332"/>
          </a:xfrm>
          <a:prstGeom prst="rect">
            <a:avLst/>
          </a:prstGeom>
          <a:noFill/>
        </p:spPr>
        <p:txBody>
          <a:bodyPr wrap="none" rtlCol="0">
            <a:spAutoFit/>
          </a:bodyPr>
          <a:lstStyle/>
          <a:p>
            <a:r>
              <a:rPr lang="en-US" dirty="0" smtClean="0"/>
              <a:t>New Mutation Arises</a:t>
            </a:r>
            <a:endParaRPr lang="en-US" dirty="0"/>
          </a:p>
        </p:txBody>
      </p:sp>
      <p:sp>
        <p:nvSpPr>
          <p:cNvPr id="20" name="Oval 19"/>
          <p:cNvSpPr/>
          <p:nvPr/>
        </p:nvSpPr>
        <p:spPr>
          <a:xfrm>
            <a:off x="1608667" y="2065860"/>
            <a:ext cx="152400" cy="1566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742927" y="4594236"/>
            <a:ext cx="7130465" cy="1754326"/>
          </a:xfrm>
          <a:prstGeom prst="rect">
            <a:avLst/>
          </a:prstGeom>
          <a:noFill/>
        </p:spPr>
        <p:txBody>
          <a:bodyPr wrap="square" rtlCol="0">
            <a:spAutoFit/>
          </a:bodyPr>
          <a:lstStyle/>
          <a:p>
            <a:r>
              <a:rPr lang="en-US" dirty="0" smtClean="0"/>
              <a:t>With Positive selection, the new mutation increases in frequency quickly, before there is time for recombination to break up the association</a:t>
            </a:r>
          </a:p>
          <a:p>
            <a:endParaRPr lang="en-US" dirty="0"/>
          </a:p>
          <a:p>
            <a:r>
              <a:rPr lang="en-US" dirty="0" smtClean="0"/>
              <a:t>EHH: extended haplotype homozygosity; Fay and Wu’s H:</a:t>
            </a:r>
          </a:p>
          <a:p>
            <a:r>
              <a:rPr lang="en-US" dirty="0" smtClean="0"/>
              <a:t>	two tests that use this expectation to test for selection</a:t>
            </a:r>
          </a:p>
        </p:txBody>
      </p:sp>
      <p:sp>
        <p:nvSpPr>
          <p:cNvPr id="58" name="Rectangle 57"/>
          <p:cNvSpPr/>
          <p:nvPr/>
        </p:nvSpPr>
        <p:spPr>
          <a:xfrm>
            <a:off x="4612192" y="3507322"/>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916994" y="3475571"/>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2194" y="2057402"/>
            <a:ext cx="3318933" cy="165091"/>
            <a:chOff x="4612194" y="2057402"/>
            <a:chExt cx="3318933" cy="165091"/>
          </a:xfrm>
        </p:grpSpPr>
        <p:sp>
          <p:nvSpPr>
            <p:cNvPr id="53" name="Rectangle 52"/>
            <p:cNvSpPr/>
            <p:nvPr/>
          </p:nvSpPr>
          <p:spPr>
            <a:xfrm>
              <a:off x="4612194" y="2108200"/>
              <a:ext cx="3318933" cy="9313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916994" y="2065860"/>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829255" y="2057402"/>
              <a:ext cx="152400" cy="1566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p:cNvGrpSpPr/>
          <p:nvPr/>
        </p:nvGrpSpPr>
        <p:grpSpPr>
          <a:xfrm>
            <a:off x="4601590" y="2302935"/>
            <a:ext cx="3318933" cy="165091"/>
            <a:chOff x="4612194" y="2057402"/>
            <a:chExt cx="3318933" cy="165091"/>
          </a:xfrm>
        </p:grpSpPr>
        <p:sp>
          <p:nvSpPr>
            <p:cNvPr id="71" name="Rectangle 70"/>
            <p:cNvSpPr/>
            <p:nvPr/>
          </p:nvSpPr>
          <p:spPr>
            <a:xfrm>
              <a:off x="4612194" y="2108200"/>
              <a:ext cx="3318933" cy="9313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4916994" y="2065860"/>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829255" y="2057402"/>
              <a:ext cx="152400" cy="1566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p:cNvGrpSpPr/>
          <p:nvPr/>
        </p:nvGrpSpPr>
        <p:grpSpPr>
          <a:xfrm>
            <a:off x="4601591" y="2531540"/>
            <a:ext cx="3318933" cy="165091"/>
            <a:chOff x="4612194" y="2057402"/>
            <a:chExt cx="3318933" cy="165091"/>
          </a:xfrm>
        </p:grpSpPr>
        <p:sp>
          <p:nvSpPr>
            <p:cNvPr id="75" name="Rectangle 74"/>
            <p:cNvSpPr/>
            <p:nvPr/>
          </p:nvSpPr>
          <p:spPr>
            <a:xfrm>
              <a:off x="4612194" y="2108200"/>
              <a:ext cx="3318933" cy="9313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4916994" y="2065860"/>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5829255" y="2057402"/>
              <a:ext cx="152400" cy="1566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601592" y="2829990"/>
            <a:ext cx="3318933" cy="165091"/>
            <a:chOff x="4612194" y="2057402"/>
            <a:chExt cx="3318933" cy="165091"/>
          </a:xfrm>
        </p:grpSpPr>
        <p:sp>
          <p:nvSpPr>
            <p:cNvPr id="79" name="Rectangle 78"/>
            <p:cNvSpPr/>
            <p:nvPr/>
          </p:nvSpPr>
          <p:spPr>
            <a:xfrm>
              <a:off x="4612194" y="2108200"/>
              <a:ext cx="3318933" cy="9313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4916994" y="2065860"/>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829255" y="2057402"/>
              <a:ext cx="152400" cy="1566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4601593" y="3158080"/>
            <a:ext cx="3318933" cy="165091"/>
            <a:chOff x="4612194" y="2057402"/>
            <a:chExt cx="3318933" cy="165091"/>
          </a:xfrm>
        </p:grpSpPr>
        <p:sp>
          <p:nvSpPr>
            <p:cNvPr id="83" name="Rectangle 82"/>
            <p:cNvSpPr/>
            <p:nvPr/>
          </p:nvSpPr>
          <p:spPr>
            <a:xfrm>
              <a:off x="4612194" y="2108200"/>
              <a:ext cx="3318933" cy="9313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4916994" y="2065860"/>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5829255" y="2057402"/>
              <a:ext cx="152400" cy="1566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Rectangle 85"/>
          <p:cNvSpPr/>
          <p:nvPr/>
        </p:nvSpPr>
        <p:spPr>
          <a:xfrm>
            <a:off x="7272868" y="2101850"/>
            <a:ext cx="673056" cy="102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7258069" y="3513662"/>
            <a:ext cx="673056" cy="8465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1835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 y="119593"/>
            <a:ext cx="7886700" cy="1150407"/>
          </a:xfrm>
        </p:spPr>
        <p:txBody>
          <a:bodyPr/>
          <a:lstStyle/>
          <a:p>
            <a:r>
              <a:rPr lang="en-US" dirty="0" smtClean="0"/>
              <a:t>Selection and LD: Trade-Offs</a:t>
            </a:r>
            <a:endParaRPr lang="en-US" dirty="0"/>
          </a:p>
        </p:txBody>
      </p:sp>
      <p:grpSp>
        <p:nvGrpSpPr>
          <p:cNvPr id="23" name="Group 22"/>
          <p:cNvGrpSpPr/>
          <p:nvPr/>
        </p:nvGrpSpPr>
        <p:grpSpPr>
          <a:xfrm>
            <a:off x="668866" y="1634069"/>
            <a:ext cx="3344334" cy="1574802"/>
            <a:chOff x="4601590" y="2057402"/>
            <a:chExt cx="3344334" cy="1574802"/>
          </a:xfrm>
        </p:grpSpPr>
        <p:sp>
          <p:nvSpPr>
            <p:cNvPr id="58" name="Rectangle 57"/>
            <p:cNvSpPr/>
            <p:nvPr/>
          </p:nvSpPr>
          <p:spPr>
            <a:xfrm>
              <a:off x="4612192" y="3507322"/>
              <a:ext cx="3318933" cy="931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916994" y="3475571"/>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2194" y="2057402"/>
              <a:ext cx="3318933" cy="165091"/>
              <a:chOff x="4612194" y="2057402"/>
              <a:chExt cx="3318933" cy="165091"/>
            </a:xfrm>
          </p:grpSpPr>
          <p:sp>
            <p:nvSpPr>
              <p:cNvPr id="53" name="Rectangle 52"/>
              <p:cNvSpPr/>
              <p:nvPr/>
            </p:nvSpPr>
            <p:spPr>
              <a:xfrm>
                <a:off x="4612194" y="2108200"/>
                <a:ext cx="3318933" cy="9313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916994" y="2065860"/>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829255" y="2057402"/>
                <a:ext cx="152400" cy="1566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p:cNvGrpSpPr/>
            <p:nvPr/>
          </p:nvGrpSpPr>
          <p:grpSpPr>
            <a:xfrm>
              <a:off x="4601590" y="2302935"/>
              <a:ext cx="3318933" cy="165091"/>
              <a:chOff x="4612194" y="2057402"/>
              <a:chExt cx="3318933" cy="165091"/>
            </a:xfrm>
          </p:grpSpPr>
          <p:sp>
            <p:nvSpPr>
              <p:cNvPr id="71" name="Rectangle 70"/>
              <p:cNvSpPr/>
              <p:nvPr/>
            </p:nvSpPr>
            <p:spPr>
              <a:xfrm>
                <a:off x="4612194" y="2108200"/>
                <a:ext cx="3318933" cy="9313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4916994" y="2065860"/>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829255" y="2057402"/>
                <a:ext cx="152400" cy="1566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p:cNvGrpSpPr/>
            <p:nvPr/>
          </p:nvGrpSpPr>
          <p:grpSpPr>
            <a:xfrm>
              <a:off x="4601591" y="2531540"/>
              <a:ext cx="3318933" cy="165091"/>
              <a:chOff x="4612194" y="2057402"/>
              <a:chExt cx="3318933" cy="165091"/>
            </a:xfrm>
          </p:grpSpPr>
          <p:sp>
            <p:nvSpPr>
              <p:cNvPr id="75" name="Rectangle 74"/>
              <p:cNvSpPr/>
              <p:nvPr/>
            </p:nvSpPr>
            <p:spPr>
              <a:xfrm>
                <a:off x="4612194" y="2108200"/>
                <a:ext cx="3318933" cy="9313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4916994" y="2065860"/>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5829255" y="2057402"/>
                <a:ext cx="152400" cy="1566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601592" y="2829990"/>
              <a:ext cx="3318933" cy="165091"/>
              <a:chOff x="4612194" y="2057402"/>
              <a:chExt cx="3318933" cy="165091"/>
            </a:xfrm>
          </p:grpSpPr>
          <p:sp>
            <p:nvSpPr>
              <p:cNvPr id="79" name="Rectangle 78"/>
              <p:cNvSpPr/>
              <p:nvPr/>
            </p:nvSpPr>
            <p:spPr>
              <a:xfrm>
                <a:off x="4612194" y="2108200"/>
                <a:ext cx="3318933" cy="9313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4916994" y="2065860"/>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829255" y="2057402"/>
                <a:ext cx="152400" cy="1566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4601593" y="3158080"/>
              <a:ext cx="3318933" cy="165091"/>
              <a:chOff x="4612194" y="2057402"/>
              <a:chExt cx="3318933" cy="165091"/>
            </a:xfrm>
          </p:grpSpPr>
          <p:sp>
            <p:nvSpPr>
              <p:cNvPr id="83" name="Rectangle 82"/>
              <p:cNvSpPr/>
              <p:nvPr/>
            </p:nvSpPr>
            <p:spPr>
              <a:xfrm>
                <a:off x="4612194" y="2108200"/>
                <a:ext cx="3318933" cy="9313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4916994" y="2065860"/>
                <a:ext cx="152400" cy="15663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5829255" y="2057402"/>
                <a:ext cx="152400" cy="15663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Rectangle 85"/>
            <p:cNvSpPr/>
            <p:nvPr/>
          </p:nvSpPr>
          <p:spPr>
            <a:xfrm>
              <a:off x="7272868" y="2101850"/>
              <a:ext cx="673056" cy="1026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7258069" y="3513662"/>
              <a:ext cx="673056" cy="8465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4746414" y="1580292"/>
            <a:ext cx="3210136" cy="1754326"/>
          </a:xfrm>
          <a:prstGeom prst="rect">
            <a:avLst/>
          </a:prstGeom>
          <a:noFill/>
        </p:spPr>
        <p:txBody>
          <a:bodyPr wrap="square" rtlCol="0">
            <a:spAutoFit/>
          </a:bodyPr>
          <a:lstStyle/>
          <a:p>
            <a:r>
              <a:rPr lang="en-US" b="1" dirty="0" smtClean="0"/>
              <a:t>Genetic Hitchhiking:</a:t>
            </a:r>
          </a:p>
          <a:p>
            <a:r>
              <a:rPr lang="en-US" dirty="0" smtClean="0"/>
              <a:t>If the blue mutation is slightly deleterious, strong selection on the red mutation can drag the blue mutation to high frequency.</a:t>
            </a:r>
            <a:endParaRPr lang="en-US" dirty="0"/>
          </a:p>
        </p:txBody>
      </p:sp>
      <p:sp>
        <p:nvSpPr>
          <p:cNvPr id="49" name="TextBox 48"/>
          <p:cNvSpPr txBox="1"/>
          <p:nvPr/>
        </p:nvSpPr>
        <p:spPr>
          <a:xfrm>
            <a:off x="507998" y="3623746"/>
            <a:ext cx="8187269" cy="2862322"/>
          </a:xfrm>
          <a:prstGeom prst="rect">
            <a:avLst/>
          </a:prstGeom>
          <a:noFill/>
        </p:spPr>
        <p:txBody>
          <a:bodyPr wrap="square" rtlCol="0">
            <a:spAutoFit/>
          </a:bodyPr>
          <a:lstStyle/>
          <a:p>
            <a:r>
              <a:rPr lang="en-US" dirty="0" smtClean="0"/>
              <a:t>This increases Genetic Load, which is the presence of deleterious material in the gene pool.</a:t>
            </a:r>
          </a:p>
          <a:p>
            <a:endParaRPr lang="en-US" dirty="0"/>
          </a:p>
          <a:p>
            <a:r>
              <a:rPr lang="en-US" dirty="0" smtClean="0"/>
              <a:t>Hill-Robertson Effect: the presence of deleterious mutations on an advantageous haplotype will increase the amount of time it takes for that haplotype to become fixed by selection (i.e. recombination allows evolution to progress faster).</a:t>
            </a:r>
          </a:p>
          <a:p>
            <a:endParaRPr lang="en-US" dirty="0"/>
          </a:p>
          <a:p>
            <a:r>
              <a:rPr lang="en-US" dirty="0" smtClean="0"/>
              <a:t>BUT, by decreasing N</a:t>
            </a:r>
            <a:r>
              <a:rPr lang="en-US" baseline="-25000" dirty="0" smtClean="0"/>
              <a:t>e</a:t>
            </a:r>
            <a:r>
              <a:rPr lang="en-US" dirty="0" smtClean="0"/>
              <a:t> selection can actually decrease the recombination rate!</a:t>
            </a:r>
            <a:endParaRPr lang="en-US" dirty="0"/>
          </a:p>
        </p:txBody>
      </p:sp>
    </p:spTree>
    <p:extLst>
      <p:ext uri="{BB962C8B-B14F-4D97-AF65-F5344CB8AC3E}">
        <p14:creationId xmlns:p14="http://schemas.microsoft.com/office/powerpoint/2010/main" val="509553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Population Recombination Rate (𝛒)</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821266" y="2142067"/>
                <a:ext cx="2447080" cy="75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𝐸</m:t>
                      </m:r>
                      <m:d>
                        <m:dPr>
                          <m:ctrlPr>
                            <a:rPr lang="en-US" sz="2400" b="0" i="1" smtClean="0">
                              <a:latin typeface="Cambria Math" charset="0"/>
                            </a:rPr>
                          </m:ctrlPr>
                        </m:dPr>
                        <m:e>
                          <m:sSup>
                            <m:sSupPr>
                              <m:ctrlPr>
                                <a:rPr lang="en-US" sz="2400" b="0" i="1" smtClean="0">
                                  <a:latin typeface="Cambria Math" charset="0"/>
                                </a:rPr>
                              </m:ctrlPr>
                            </m:sSupPr>
                            <m:e>
                              <m:r>
                                <a:rPr lang="en-US" sz="2400" b="0" i="1" smtClean="0">
                                  <a:latin typeface="Cambria Math" charset="0"/>
                                </a:rPr>
                                <m:t>𝑟</m:t>
                              </m:r>
                            </m:e>
                            <m:sup>
                              <m:r>
                                <a:rPr lang="en-US" sz="2400" b="0" i="1" smtClean="0">
                                  <a:latin typeface="Cambria Math" charset="0"/>
                                </a:rPr>
                                <m:t>2</m:t>
                              </m:r>
                            </m:sup>
                          </m:sSup>
                        </m:e>
                      </m:d>
                      <m:r>
                        <a:rPr lang="en-US" sz="2400" b="0" i="1" smtClean="0">
                          <a:latin typeface="Cambria Math" charset="0"/>
                        </a:rPr>
                        <m:t>=</m:t>
                      </m:r>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1+4</m:t>
                          </m:r>
                          <m:sSub>
                            <m:sSubPr>
                              <m:ctrlPr>
                                <a:rPr lang="en-US" sz="2400" b="0" i="1" smtClean="0">
                                  <a:latin typeface="Cambria Math" charset="0"/>
                                </a:rPr>
                              </m:ctrlPr>
                            </m:sSubPr>
                            <m:e>
                              <m:r>
                                <a:rPr lang="en-US" sz="2400" b="0" i="1" smtClean="0">
                                  <a:latin typeface="Cambria Math" charset="0"/>
                                </a:rPr>
                                <m:t>𝑁</m:t>
                              </m:r>
                            </m:e>
                            <m:sub>
                              <m:r>
                                <a:rPr lang="en-US" sz="2400" b="0" i="1" smtClean="0">
                                  <a:latin typeface="Cambria Math" charset="0"/>
                                </a:rPr>
                                <m:t>𝑒</m:t>
                              </m:r>
                            </m:sub>
                          </m:sSub>
                          <m:r>
                            <a:rPr lang="en-US" sz="2400" b="0" i="1" smtClean="0">
                              <a:latin typeface="Cambria Math" charset="0"/>
                            </a:rPr>
                            <m:t>𝑐</m:t>
                          </m:r>
                        </m:den>
                      </m:f>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821266" y="2142067"/>
                <a:ext cx="2447080" cy="756297"/>
              </a:xfrm>
              <a:prstGeom prst="rect">
                <a:avLst/>
              </a:prstGeom>
              <a:blipFill rotWithShape="0">
                <a:blip r:embed="rId2"/>
                <a:stretch>
                  <a:fillRect/>
                </a:stretch>
              </a:blipFill>
            </p:spPr>
            <p:txBody>
              <a:bodyPr/>
              <a:lstStyle/>
              <a:p>
                <a:r>
                  <a:rPr lang="en-US">
                    <a:noFill/>
                  </a:rPr>
                  <a:t> </a:t>
                </a:r>
              </a:p>
            </p:txBody>
          </p:sp>
        </mc:Fallback>
      </mc:AlternateContent>
      <p:sp>
        <p:nvSpPr>
          <p:cNvPr id="5" name="TextBox 4"/>
          <p:cNvSpPr txBox="1"/>
          <p:nvPr/>
        </p:nvSpPr>
        <p:spPr>
          <a:xfrm>
            <a:off x="4343399" y="2335549"/>
            <a:ext cx="2492990" cy="369332"/>
          </a:xfrm>
          <a:prstGeom prst="rect">
            <a:avLst/>
          </a:prstGeom>
          <a:noFill/>
        </p:spPr>
        <p:txBody>
          <a:bodyPr wrap="none" rtlCol="0">
            <a:spAutoFit/>
          </a:bodyPr>
          <a:lstStyle/>
          <a:p>
            <a:r>
              <a:rPr lang="en-US" dirty="0" err="1" smtClean="0"/>
              <a:t>Sved’s</a:t>
            </a:r>
            <a:r>
              <a:rPr lang="en-US" dirty="0" smtClean="0"/>
              <a:t> formula (1971)</a:t>
            </a:r>
            <a:endParaRPr lang="en-US" dirty="0"/>
          </a:p>
        </p:txBody>
      </p:sp>
      <p:sp>
        <p:nvSpPr>
          <p:cNvPr id="6" name="TextBox 5"/>
          <p:cNvSpPr txBox="1"/>
          <p:nvPr/>
        </p:nvSpPr>
        <p:spPr>
          <a:xfrm>
            <a:off x="732365" y="3543224"/>
            <a:ext cx="7222068" cy="646331"/>
          </a:xfrm>
          <a:prstGeom prst="rect">
            <a:avLst/>
          </a:prstGeom>
          <a:noFill/>
        </p:spPr>
        <p:txBody>
          <a:bodyPr wrap="square" rtlCol="0">
            <a:spAutoFit/>
          </a:bodyPr>
          <a:lstStyle/>
          <a:p>
            <a:r>
              <a:rPr lang="en-US" dirty="0" smtClean="0"/>
              <a:t>Linkage Disequilibrium is inversely related to the </a:t>
            </a:r>
            <a:r>
              <a:rPr lang="en-US" smtClean="0"/>
              <a:t>population recombination rate.</a:t>
            </a:r>
            <a:endParaRPr lang="en-US" dirty="0"/>
          </a:p>
        </p:txBody>
      </p:sp>
      <p:sp>
        <p:nvSpPr>
          <p:cNvPr id="7" name="TextBox 6"/>
          <p:cNvSpPr txBox="1"/>
          <p:nvPr/>
        </p:nvSpPr>
        <p:spPr>
          <a:xfrm>
            <a:off x="732365" y="4750899"/>
            <a:ext cx="7222068" cy="646331"/>
          </a:xfrm>
          <a:prstGeom prst="rect">
            <a:avLst/>
          </a:prstGeom>
          <a:noFill/>
        </p:spPr>
        <p:txBody>
          <a:bodyPr wrap="square" rtlCol="0">
            <a:spAutoFit/>
          </a:bodyPr>
          <a:lstStyle/>
          <a:p>
            <a:r>
              <a:rPr lang="en-US" dirty="0" smtClean="0"/>
              <a:t>More specifically, 4N</a:t>
            </a:r>
            <a:r>
              <a:rPr lang="en-US" baseline="-25000" dirty="0" smtClean="0"/>
              <a:t>e</a:t>
            </a:r>
            <a:r>
              <a:rPr lang="en-US" dirty="0" smtClean="0"/>
              <a:t>c (𝛒) predicts the rate of decay of r</a:t>
            </a:r>
            <a:r>
              <a:rPr lang="en-US" baseline="30000" dirty="0" smtClean="0"/>
              <a:t>2</a:t>
            </a:r>
            <a:r>
              <a:rPr lang="en-US" dirty="0" smtClean="0"/>
              <a:t> (where r</a:t>
            </a:r>
            <a:r>
              <a:rPr lang="en-US" baseline="30000" dirty="0" smtClean="0"/>
              <a:t>2 </a:t>
            </a:r>
            <a:r>
              <a:rPr lang="en-US" dirty="0" smtClean="0"/>
              <a:t>decays exponentially).</a:t>
            </a:r>
            <a:endParaRPr lang="en-US" dirty="0"/>
          </a:p>
        </p:txBody>
      </p:sp>
    </p:spTree>
    <p:extLst>
      <p:ext uri="{BB962C8B-B14F-4D97-AF65-F5344CB8AC3E}">
        <p14:creationId xmlns:p14="http://schemas.microsoft.com/office/powerpoint/2010/main" val="6650261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Population Recombination Rate (𝛒)</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821266" y="2142067"/>
                <a:ext cx="2447080" cy="75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𝐸</m:t>
                      </m:r>
                      <m:d>
                        <m:dPr>
                          <m:ctrlPr>
                            <a:rPr lang="en-US" sz="2400" b="0" i="1" smtClean="0">
                              <a:latin typeface="Cambria Math" charset="0"/>
                            </a:rPr>
                          </m:ctrlPr>
                        </m:dPr>
                        <m:e>
                          <m:sSup>
                            <m:sSupPr>
                              <m:ctrlPr>
                                <a:rPr lang="en-US" sz="2400" b="0" i="1" smtClean="0">
                                  <a:latin typeface="Cambria Math" charset="0"/>
                                </a:rPr>
                              </m:ctrlPr>
                            </m:sSupPr>
                            <m:e>
                              <m:r>
                                <a:rPr lang="en-US" sz="2400" b="0" i="1" smtClean="0">
                                  <a:latin typeface="Cambria Math" charset="0"/>
                                </a:rPr>
                                <m:t>𝑟</m:t>
                              </m:r>
                            </m:e>
                            <m:sup>
                              <m:r>
                                <a:rPr lang="en-US" sz="2400" b="0" i="1" smtClean="0">
                                  <a:latin typeface="Cambria Math" charset="0"/>
                                </a:rPr>
                                <m:t>2</m:t>
                              </m:r>
                            </m:sup>
                          </m:sSup>
                        </m:e>
                      </m:d>
                      <m:r>
                        <a:rPr lang="en-US" sz="2400" b="0" i="1" smtClean="0">
                          <a:latin typeface="Cambria Math" charset="0"/>
                        </a:rPr>
                        <m:t>=</m:t>
                      </m:r>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1+4</m:t>
                          </m:r>
                          <m:sSub>
                            <m:sSubPr>
                              <m:ctrlPr>
                                <a:rPr lang="en-US" sz="2400" b="0" i="1" smtClean="0">
                                  <a:latin typeface="Cambria Math" charset="0"/>
                                </a:rPr>
                              </m:ctrlPr>
                            </m:sSubPr>
                            <m:e>
                              <m:r>
                                <a:rPr lang="en-US" sz="2400" b="0" i="1" smtClean="0">
                                  <a:latin typeface="Cambria Math" charset="0"/>
                                </a:rPr>
                                <m:t>𝑁</m:t>
                              </m:r>
                            </m:e>
                            <m:sub>
                              <m:r>
                                <a:rPr lang="en-US" sz="2400" b="0" i="1" smtClean="0">
                                  <a:latin typeface="Cambria Math" charset="0"/>
                                </a:rPr>
                                <m:t>𝑒</m:t>
                              </m:r>
                            </m:sub>
                          </m:sSub>
                          <m:r>
                            <a:rPr lang="en-US" sz="2400" b="0" i="1" smtClean="0">
                              <a:latin typeface="Cambria Math" charset="0"/>
                            </a:rPr>
                            <m:t>𝑐</m:t>
                          </m:r>
                        </m:den>
                      </m:f>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821266" y="2142067"/>
                <a:ext cx="2447080" cy="756297"/>
              </a:xfrm>
              <a:prstGeom prst="rect">
                <a:avLst/>
              </a:prstGeom>
              <a:blipFill rotWithShape="0">
                <a:blip r:embed="rId2"/>
                <a:stretch>
                  <a:fillRect/>
                </a:stretch>
              </a:blipFill>
            </p:spPr>
            <p:txBody>
              <a:bodyPr/>
              <a:lstStyle/>
              <a:p>
                <a:r>
                  <a:rPr lang="en-US">
                    <a:noFill/>
                  </a:rPr>
                  <a:t> </a:t>
                </a:r>
              </a:p>
            </p:txBody>
          </p:sp>
        </mc:Fallback>
      </mc:AlternateContent>
      <p:sp>
        <p:nvSpPr>
          <p:cNvPr id="5" name="TextBox 4"/>
          <p:cNvSpPr txBox="1"/>
          <p:nvPr/>
        </p:nvSpPr>
        <p:spPr>
          <a:xfrm>
            <a:off x="4343399" y="2335549"/>
            <a:ext cx="2492990" cy="369332"/>
          </a:xfrm>
          <a:prstGeom prst="rect">
            <a:avLst/>
          </a:prstGeom>
          <a:noFill/>
        </p:spPr>
        <p:txBody>
          <a:bodyPr wrap="none" rtlCol="0">
            <a:spAutoFit/>
          </a:bodyPr>
          <a:lstStyle/>
          <a:p>
            <a:r>
              <a:rPr lang="en-US" dirty="0" err="1" smtClean="0"/>
              <a:t>Sved’s</a:t>
            </a:r>
            <a:r>
              <a:rPr lang="en-US" dirty="0" smtClean="0"/>
              <a:t> formula (1971)</a:t>
            </a:r>
            <a:endParaRPr lang="en-US" dirty="0"/>
          </a:p>
        </p:txBody>
      </p:sp>
      <p:sp>
        <p:nvSpPr>
          <p:cNvPr id="6" name="TextBox 5"/>
          <p:cNvSpPr txBox="1"/>
          <p:nvPr/>
        </p:nvSpPr>
        <p:spPr>
          <a:xfrm>
            <a:off x="732365" y="3294421"/>
            <a:ext cx="7222068" cy="646331"/>
          </a:xfrm>
          <a:prstGeom prst="rect">
            <a:avLst/>
          </a:prstGeom>
          <a:noFill/>
        </p:spPr>
        <p:txBody>
          <a:bodyPr wrap="square" rtlCol="0">
            <a:spAutoFit/>
          </a:bodyPr>
          <a:lstStyle/>
          <a:p>
            <a:r>
              <a:rPr lang="en-US" dirty="0" smtClean="0"/>
              <a:t>Hill and Weir (1988) extended this formula so that E(r</a:t>
            </a:r>
            <a:r>
              <a:rPr lang="en-US" baseline="30000" dirty="0" smtClean="0"/>
              <a:t>2</a:t>
            </a:r>
            <a:r>
              <a:rPr lang="en-US" dirty="0" smtClean="0"/>
              <a:t>) could be expressed in terms of both 𝛒 AND distance between sites:</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1439142" y="4189606"/>
                <a:ext cx="5808513" cy="624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𝐸</m:t>
                      </m:r>
                      <m:d>
                        <m:dPr>
                          <m:ctrlPr>
                            <a:rPr lang="en-US" b="0" i="1" smtClean="0">
                              <a:latin typeface="Cambria Math" charset="0"/>
                            </a:rPr>
                          </m:ctrlPr>
                        </m:dPr>
                        <m:e>
                          <m:sSup>
                            <m:sSupPr>
                              <m:ctrlPr>
                                <a:rPr lang="en-US" b="0" i="1" smtClean="0">
                                  <a:latin typeface="Cambria Math" charset="0"/>
                                </a:rPr>
                              </m:ctrlPr>
                            </m:sSupPr>
                            <m:e>
                              <m:r>
                                <a:rPr lang="en-US" b="0" i="1" smtClean="0">
                                  <a:latin typeface="Cambria Math" charset="0"/>
                                </a:rPr>
                                <m:t>𝑟</m:t>
                              </m:r>
                            </m:e>
                            <m:sup>
                              <m:r>
                                <a:rPr lang="en-US" b="0" i="1" smtClean="0">
                                  <a:latin typeface="Cambria Math" charset="0"/>
                                </a:rPr>
                                <m:t>2</m:t>
                              </m:r>
                            </m:sup>
                          </m:sSup>
                        </m:e>
                      </m:d>
                      <m:r>
                        <a:rPr lang="en-US" b="0" i="1" smtClean="0">
                          <a:latin typeface="Cambria Math" charset="0"/>
                        </a:rPr>
                        <m:t>= </m:t>
                      </m:r>
                      <m:d>
                        <m:dPr>
                          <m:begChr m:val="["/>
                          <m:endChr m:val="]"/>
                          <m:ctrlPr>
                            <a:rPr lang="mr-IN" b="0" i="1" smtClean="0">
                              <a:latin typeface="Cambria Math" charset="0"/>
                            </a:rPr>
                          </m:ctrlPr>
                        </m:dPr>
                        <m:e>
                          <m:f>
                            <m:fPr>
                              <m:ctrlPr>
                                <a:rPr lang="mr-IN" b="0" i="1" smtClean="0">
                                  <a:latin typeface="Cambria Math" charset="0"/>
                                </a:rPr>
                              </m:ctrlPr>
                            </m:fPr>
                            <m:num>
                              <m:r>
                                <a:rPr lang="en-US" b="0" i="1" smtClean="0">
                                  <a:latin typeface="Cambria Math" charset="0"/>
                                </a:rPr>
                                <m:t>10+</m:t>
                              </m:r>
                              <m:r>
                                <a:rPr lang="en-US" b="0" i="1" smtClean="0">
                                  <a:latin typeface="Cambria Math" charset="0"/>
                                </a:rPr>
                                <m:t>𝐶</m:t>
                              </m:r>
                            </m:num>
                            <m:den>
                              <m:r>
                                <a:rPr lang="en-US" b="0" i="1" smtClean="0">
                                  <a:latin typeface="Cambria Math" charset="0"/>
                                </a:rPr>
                                <m:t>(2+</m:t>
                              </m:r>
                              <m:r>
                                <a:rPr lang="en-US" b="0" i="1" smtClean="0">
                                  <a:latin typeface="Cambria Math" charset="0"/>
                                </a:rPr>
                                <m:t>𝐶</m:t>
                              </m:r>
                              <m:r>
                                <a:rPr lang="en-US" b="0" i="1" smtClean="0">
                                  <a:latin typeface="Cambria Math" charset="0"/>
                                </a:rPr>
                                <m:t>)(11+</m:t>
                              </m:r>
                              <m:r>
                                <a:rPr lang="en-US" b="0" i="1" smtClean="0">
                                  <a:latin typeface="Cambria Math" charset="0"/>
                                </a:rPr>
                                <m:t>𝐶</m:t>
                              </m:r>
                              <m:r>
                                <a:rPr lang="en-US" b="0" i="1" smtClean="0">
                                  <a:latin typeface="Cambria Math" charset="0"/>
                                </a:rPr>
                                <m:t>)</m:t>
                              </m:r>
                            </m:den>
                          </m:f>
                        </m:e>
                      </m:d>
                      <m:d>
                        <m:dPr>
                          <m:begChr m:val="["/>
                          <m:endChr m:val="]"/>
                          <m:ctrlPr>
                            <a:rPr lang="mr-IN" b="0" i="1" smtClean="0">
                              <a:latin typeface="Cambria Math" charset="0"/>
                            </a:rPr>
                          </m:ctrlPr>
                        </m:dPr>
                        <m:e>
                          <m:r>
                            <a:rPr lang="en-US" b="0" i="1" smtClean="0">
                              <a:latin typeface="Cambria Math" charset="0"/>
                            </a:rPr>
                            <m:t>1+</m:t>
                          </m:r>
                          <m:f>
                            <m:fPr>
                              <m:ctrlPr>
                                <a:rPr lang="mr-IN" b="0" i="1" smtClean="0">
                                  <a:latin typeface="Cambria Math" charset="0"/>
                                </a:rPr>
                              </m:ctrlPr>
                            </m:fPr>
                            <m:num>
                              <m:r>
                                <a:rPr lang="en-US" b="0" i="1" smtClean="0">
                                  <a:latin typeface="Cambria Math" charset="0"/>
                                </a:rPr>
                                <m:t>(3+</m:t>
                              </m:r>
                              <m:r>
                                <a:rPr lang="en-US" b="0" i="1" smtClean="0">
                                  <a:latin typeface="Cambria Math" charset="0"/>
                                </a:rPr>
                                <m:t>𝐶</m:t>
                              </m:r>
                              <m:r>
                                <a:rPr lang="en-US" b="0" i="1" smtClean="0">
                                  <a:latin typeface="Cambria Math" charset="0"/>
                                </a:rPr>
                                <m:t>)(12+12</m:t>
                              </m:r>
                              <m:r>
                                <a:rPr lang="en-US" b="0" i="1" smtClean="0">
                                  <a:latin typeface="Cambria Math" charset="0"/>
                                </a:rPr>
                                <m:t>𝐶</m:t>
                              </m:r>
                              <m:r>
                                <a:rPr lang="en-US" b="0" i="1" smtClean="0">
                                  <a:latin typeface="Cambria Math" charset="0"/>
                                </a:rPr>
                                <m:t>+</m:t>
                              </m:r>
                              <m:sSup>
                                <m:sSupPr>
                                  <m:ctrlPr>
                                    <a:rPr lang="en-US" b="0" i="1" smtClean="0">
                                      <a:latin typeface="Cambria Math" charset="0"/>
                                    </a:rPr>
                                  </m:ctrlPr>
                                </m:sSupPr>
                                <m:e>
                                  <m:r>
                                    <a:rPr lang="en-US" b="0" i="1" smtClean="0">
                                      <a:latin typeface="Cambria Math" charset="0"/>
                                    </a:rPr>
                                    <m:t>𝐶</m:t>
                                  </m:r>
                                </m:e>
                                <m:sup>
                                  <m:r>
                                    <a:rPr lang="en-US" b="0" i="1" smtClean="0">
                                      <a:latin typeface="Cambria Math" charset="0"/>
                                    </a:rPr>
                                    <m:t>2</m:t>
                                  </m:r>
                                </m:sup>
                              </m:sSup>
                              <m:r>
                                <a:rPr lang="en-US" b="0" i="1" smtClean="0">
                                  <a:latin typeface="Cambria Math" charset="0"/>
                                </a:rPr>
                                <m:t>)</m:t>
                              </m:r>
                            </m:num>
                            <m:den>
                              <m:r>
                                <a:rPr lang="en-US" b="0" i="1" smtClean="0">
                                  <a:latin typeface="Cambria Math" charset="0"/>
                                </a:rPr>
                                <m:t>𝑛</m:t>
                              </m:r>
                              <m:r>
                                <a:rPr lang="en-US" b="0" i="1" smtClean="0">
                                  <a:latin typeface="Cambria Math" charset="0"/>
                                </a:rPr>
                                <m:t>(2+</m:t>
                              </m:r>
                              <m:r>
                                <a:rPr lang="en-US" b="0" i="1" smtClean="0">
                                  <a:latin typeface="Cambria Math" charset="0"/>
                                </a:rPr>
                                <m:t>𝐶</m:t>
                              </m:r>
                              <m:r>
                                <a:rPr lang="en-US" b="0" i="1" smtClean="0">
                                  <a:latin typeface="Cambria Math" charset="0"/>
                                </a:rPr>
                                <m:t>)(11+</m:t>
                              </m:r>
                              <m:r>
                                <a:rPr lang="en-US" b="0" i="1" smtClean="0">
                                  <a:latin typeface="Cambria Math" charset="0"/>
                                </a:rPr>
                                <m:t>𝐶</m:t>
                              </m:r>
                              <m:r>
                                <a:rPr lang="en-US" b="0" i="1" smtClean="0">
                                  <a:latin typeface="Cambria Math" charset="0"/>
                                </a:rPr>
                                <m:t>)</m:t>
                              </m:r>
                            </m:den>
                          </m:f>
                        </m:e>
                      </m:d>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439142" y="4189606"/>
                <a:ext cx="5808513" cy="624979"/>
              </a:xfrm>
              <a:prstGeom prst="rect">
                <a:avLst/>
              </a:prstGeom>
              <a:blipFill rotWithShape="0">
                <a:blip r:embed="rId3"/>
                <a:stretch>
                  <a:fillRect/>
                </a:stretch>
              </a:blipFill>
            </p:spPr>
            <p:txBody>
              <a:bodyPr/>
              <a:lstStyle/>
              <a:p>
                <a:r>
                  <a:rPr lang="en-US">
                    <a:noFill/>
                  </a:rPr>
                  <a:t> </a:t>
                </a:r>
              </a:p>
            </p:txBody>
          </p:sp>
        </mc:Fallback>
      </mc:AlternateContent>
      <p:sp>
        <p:nvSpPr>
          <p:cNvPr id="8" name="TextBox 7"/>
          <p:cNvSpPr txBox="1"/>
          <p:nvPr/>
        </p:nvSpPr>
        <p:spPr>
          <a:xfrm>
            <a:off x="607483" y="5343354"/>
            <a:ext cx="7222068" cy="646331"/>
          </a:xfrm>
          <a:prstGeom prst="rect">
            <a:avLst/>
          </a:prstGeom>
          <a:noFill/>
        </p:spPr>
        <p:txBody>
          <a:bodyPr wrap="square" rtlCol="0">
            <a:spAutoFit/>
          </a:bodyPr>
          <a:lstStyle/>
          <a:p>
            <a:r>
              <a:rPr lang="en-US" dirty="0" smtClean="0"/>
              <a:t>C = (4N</a:t>
            </a:r>
            <a:r>
              <a:rPr lang="en-US" baseline="-25000" dirty="0" smtClean="0"/>
              <a:t>e</a:t>
            </a:r>
            <a:r>
              <a:rPr lang="en-US" dirty="0" smtClean="0"/>
              <a:t>c) * distance</a:t>
            </a:r>
          </a:p>
          <a:p>
            <a:r>
              <a:rPr lang="en-US" dirty="0" smtClean="0"/>
              <a:t>n = sample size</a:t>
            </a:r>
            <a:endParaRPr lang="en-US" dirty="0"/>
          </a:p>
        </p:txBody>
      </p:sp>
    </p:spTree>
    <p:extLst>
      <p:ext uri="{BB962C8B-B14F-4D97-AF65-F5344CB8AC3E}">
        <p14:creationId xmlns:p14="http://schemas.microsoft.com/office/powerpoint/2010/main" val="7071950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Exercise for Today:</a:t>
            </a:r>
            <a:endParaRPr lang="en-US"/>
          </a:p>
        </p:txBody>
      </p:sp>
      <p:sp>
        <p:nvSpPr>
          <p:cNvPr id="3" name="Content Placeholder 2"/>
          <p:cNvSpPr>
            <a:spLocks noGrp="1"/>
          </p:cNvSpPr>
          <p:nvPr>
            <p:ph idx="1"/>
          </p:nvPr>
        </p:nvSpPr>
        <p:spPr>
          <a:xfrm>
            <a:off x="628650" y="1563157"/>
            <a:ext cx="7886700" cy="4676775"/>
          </a:xfrm>
        </p:spPr>
        <p:txBody>
          <a:bodyPr>
            <a:normAutofit/>
          </a:bodyPr>
          <a:lstStyle/>
          <a:p>
            <a:r>
              <a:rPr lang="en-US" dirty="0" smtClean="0"/>
              <a:t>Create code to calculate r</a:t>
            </a:r>
            <a:r>
              <a:rPr lang="en-US" baseline="30000" dirty="0" smtClean="0"/>
              <a:t>2</a:t>
            </a:r>
            <a:r>
              <a:rPr lang="en-US" dirty="0" smtClean="0"/>
              <a:t> on a sample file with 155 SNPs (add code from last week to a loop structure).</a:t>
            </a:r>
          </a:p>
          <a:p>
            <a:pPr lvl="1"/>
            <a:r>
              <a:rPr lang="en-US" dirty="0" smtClean="0"/>
              <a:t>Today’s file comes from the same Sorghum data set as last week’s file, so columns are exactly the same</a:t>
            </a:r>
          </a:p>
          <a:p>
            <a:r>
              <a:rPr lang="en-US" dirty="0" smtClean="0"/>
              <a:t>Plot the decay of r</a:t>
            </a:r>
            <a:r>
              <a:rPr lang="en-US" baseline="30000" dirty="0" smtClean="0"/>
              <a:t>2</a:t>
            </a:r>
            <a:r>
              <a:rPr lang="en-US" dirty="0" smtClean="0"/>
              <a:t> with distance.</a:t>
            </a:r>
          </a:p>
          <a:p>
            <a:r>
              <a:rPr lang="en-US" dirty="0" smtClean="0"/>
              <a:t>Fit a model for the expected rate of decay (Hill and Weir equation) using non-linear least squares regression (built in R function) to get an estimate of 𝛒</a:t>
            </a:r>
            <a:endParaRPr lang="en-US" dirty="0"/>
          </a:p>
        </p:txBody>
      </p:sp>
    </p:spTree>
    <p:extLst>
      <p:ext uri="{BB962C8B-B14F-4D97-AF65-F5344CB8AC3E}">
        <p14:creationId xmlns:p14="http://schemas.microsoft.com/office/powerpoint/2010/main" val="13498347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23937"/>
            <a:ext cx="8322844" cy="307777"/>
          </a:xfrm>
          <a:prstGeom prst="rect">
            <a:avLst/>
          </a:prstGeom>
          <a:noFill/>
        </p:spPr>
        <p:txBody>
          <a:bodyPr wrap="square" rtlCol="0">
            <a:spAutoFit/>
          </a:bodyPr>
          <a:lstStyle/>
          <a:p>
            <a:r>
              <a:rPr lang="en-US" sz="1400" b="1" dirty="0">
                <a:latin typeface="Courier New" charset="0"/>
                <a:ea typeface="Courier New" charset="0"/>
                <a:cs typeface="Courier New" charset="0"/>
              </a:rPr>
              <a:t>r</a:t>
            </a:r>
            <a:r>
              <a:rPr lang="en-US" sz="1400" b="1" dirty="0" smtClean="0">
                <a:latin typeface="Courier New" charset="0"/>
                <a:ea typeface="Courier New" charset="0"/>
                <a:cs typeface="Courier New" charset="0"/>
              </a:rPr>
              <a:t>ead in the sample VCF (“6_sampleData_LD.vcf”)</a:t>
            </a:r>
            <a:endParaRPr lang="en-US" sz="1400" b="1" dirty="0">
              <a:latin typeface="Courier New" charset="0"/>
              <a:ea typeface="Courier New" charset="0"/>
              <a:cs typeface="Courier New" charset="0"/>
            </a:endParaRPr>
          </a:p>
        </p:txBody>
      </p:sp>
      <p:sp>
        <p:nvSpPr>
          <p:cNvPr id="15" name="TextBox 14"/>
          <p:cNvSpPr txBox="1"/>
          <p:nvPr/>
        </p:nvSpPr>
        <p:spPr>
          <a:xfrm>
            <a:off x="0" y="331714"/>
            <a:ext cx="8322844" cy="307777"/>
          </a:xfrm>
          <a:prstGeom prst="rect">
            <a:avLst/>
          </a:prstGeom>
          <a:noFill/>
        </p:spPr>
        <p:txBody>
          <a:bodyPr wrap="square" rtlCol="0">
            <a:spAutoFit/>
          </a:bodyPr>
          <a:lstStyle/>
          <a:p>
            <a:r>
              <a:rPr lang="en-US" sz="1400" dirty="0" smtClean="0">
                <a:solidFill>
                  <a:schemeClr val="accent1"/>
                </a:solidFill>
                <a:latin typeface="Courier New" charset="0"/>
                <a:ea typeface="Courier New" charset="0"/>
                <a:cs typeface="Courier New" charset="0"/>
              </a:rPr>
              <a:t>Figure out </a:t>
            </a:r>
            <a:r>
              <a:rPr lang="en-US" sz="1400" dirty="0" smtClean="0">
                <a:solidFill>
                  <a:schemeClr val="accent1"/>
                </a:solidFill>
                <a:latin typeface="Courier New" charset="0"/>
                <a:ea typeface="Courier New" charset="0"/>
                <a:cs typeface="Courier New" charset="0"/>
              </a:rPr>
              <a:t>how many rows of results you will have</a:t>
            </a:r>
            <a:endParaRPr lang="en-US" sz="1400" dirty="0">
              <a:solidFill>
                <a:schemeClr val="accent1"/>
              </a:solidFill>
              <a:latin typeface="Courier New" charset="0"/>
              <a:ea typeface="Courier New" charset="0"/>
              <a:cs typeface="Courier New" charset="0"/>
            </a:endParaRPr>
          </a:p>
        </p:txBody>
      </p:sp>
      <p:sp>
        <p:nvSpPr>
          <p:cNvPr id="16" name="TextBox 15"/>
          <p:cNvSpPr txBox="1"/>
          <p:nvPr/>
        </p:nvSpPr>
        <p:spPr>
          <a:xfrm>
            <a:off x="0" y="639491"/>
            <a:ext cx="8322844" cy="307777"/>
          </a:xfrm>
          <a:prstGeom prst="rect">
            <a:avLst/>
          </a:prstGeom>
          <a:noFill/>
        </p:spPr>
        <p:txBody>
          <a:bodyPr wrap="square" rtlCol="0">
            <a:spAutoFit/>
          </a:bodyPr>
          <a:lstStyle/>
          <a:p>
            <a:r>
              <a:rPr lang="en-US" sz="1400" b="1" dirty="0" smtClean="0">
                <a:latin typeface="Courier New" charset="0"/>
                <a:ea typeface="Courier New" charset="0"/>
                <a:cs typeface="Courier New" charset="0"/>
              </a:rPr>
              <a:t>Set up your empty </a:t>
            </a:r>
            <a:r>
              <a:rPr lang="en-US" sz="1400" b="1" dirty="0" err="1" smtClean="0">
                <a:latin typeface="Courier New" charset="0"/>
                <a:ea typeface="Courier New" charset="0"/>
                <a:cs typeface="Courier New" charset="0"/>
              </a:rPr>
              <a:t>my.results</a:t>
            </a:r>
            <a:r>
              <a:rPr lang="en-US" sz="1400" b="1" dirty="0" smtClean="0">
                <a:latin typeface="Courier New" charset="0"/>
                <a:ea typeface="Courier New" charset="0"/>
                <a:cs typeface="Courier New" charset="0"/>
              </a:rPr>
              <a:t> table </a:t>
            </a:r>
            <a:r>
              <a:rPr lang="en-US" sz="1400" dirty="0">
                <a:solidFill>
                  <a:srgbClr val="C00000"/>
                </a:solidFill>
                <a:latin typeface="Courier New" charset="0"/>
                <a:ea typeface="Courier New" charset="0"/>
                <a:cs typeface="Courier New" charset="0"/>
              </a:rPr>
              <a:t># </a:t>
            </a:r>
            <a:r>
              <a:rPr lang="en-US" sz="1400" dirty="0" smtClean="0">
                <a:solidFill>
                  <a:srgbClr val="C00000"/>
                </a:solidFill>
                <a:latin typeface="Courier New" charset="0"/>
                <a:ea typeface="Courier New" charset="0"/>
                <a:cs typeface="Courier New" charset="0"/>
              </a:rPr>
              <a:t>Needs 2 columns: Distance and </a:t>
            </a:r>
            <a:r>
              <a:rPr lang="en-US" sz="1400" dirty="0" err="1" smtClean="0">
                <a:solidFill>
                  <a:srgbClr val="C00000"/>
                </a:solidFill>
                <a:latin typeface="Courier New" charset="0"/>
                <a:ea typeface="Courier New" charset="0"/>
                <a:cs typeface="Courier New" charset="0"/>
              </a:rPr>
              <a:t>Rsquared</a:t>
            </a:r>
            <a:r>
              <a:rPr lang="en-US" sz="1400" dirty="0" smtClean="0">
                <a:solidFill>
                  <a:srgbClr val="C00000"/>
                </a:solidFill>
                <a:latin typeface="Courier New" charset="0"/>
                <a:ea typeface="Courier New" charset="0"/>
                <a:cs typeface="Courier New" charset="0"/>
              </a:rPr>
              <a:t> </a:t>
            </a:r>
            <a:endParaRPr lang="en-US" sz="1400" b="1" dirty="0">
              <a:solidFill>
                <a:srgbClr val="FF0000"/>
              </a:solidFill>
              <a:latin typeface="Courier New" charset="0"/>
              <a:ea typeface="Courier New" charset="0"/>
              <a:cs typeface="Courier New" charset="0"/>
            </a:endParaRPr>
          </a:p>
        </p:txBody>
      </p:sp>
      <p:sp>
        <p:nvSpPr>
          <p:cNvPr id="17" name="TextBox 16"/>
          <p:cNvSpPr txBox="1"/>
          <p:nvPr/>
        </p:nvSpPr>
        <p:spPr>
          <a:xfrm>
            <a:off x="491067" y="1528493"/>
            <a:ext cx="8322844" cy="307777"/>
          </a:xfrm>
          <a:prstGeom prst="rect">
            <a:avLst/>
          </a:prstGeom>
          <a:noFill/>
        </p:spPr>
        <p:txBody>
          <a:bodyPr wrap="square" rtlCol="0">
            <a:spAutoFit/>
          </a:bodyPr>
          <a:lstStyle/>
          <a:p>
            <a:r>
              <a:rPr lang="en-US" sz="1400" dirty="0" smtClean="0">
                <a:latin typeface="Courier New" charset="0"/>
                <a:ea typeface="Courier New" charset="0"/>
                <a:cs typeface="Courier New" charset="0"/>
              </a:rPr>
              <a:t>for (</a:t>
            </a:r>
            <a:r>
              <a:rPr lang="en-US" sz="1400" dirty="0" err="1" smtClean="0">
                <a:latin typeface="Courier New" charset="0"/>
                <a:ea typeface="Courier New" charset="0"/>
                <a:cs typeface="Courier New" charset="0"/>
              </a:rPr>
              <a:t>i</a:t>
            </a:r>
            <a:r>
              <a:rPr lang="en-US" sz="1400" dirty="0" smtClean="0">
                <a:latin typeface="Courier New" charset="0"/>
                <a:ea typeface="Courier New" charset="0"/>
                <a:cs typeface="Courier New" charset="0"/>
              </a:rPr>
              <a:t> in 1</a:t>
            </a:r>
            <a:r>
              <a:rPr lang="en-US" sz="1400" dirty="0" smtClean="0">
                <a:latin typeface="Courier New" charset="0"/>
                <a:ea typeface="Courier New" charset="0"/>
                <a:cs typeface="Courier New" charset="0"/>
                <a:sym typeface="Wingdings"/>
              </a:rPr>
              <a:t>:(</a:t>
            </a:r>
            <a:r>
              <a:rPr lang="en-US" sz="1400" dirty="0" err="1" smtClean="0">
                <a:latin typeface="Courier New" charset="0"/>
                <a:ea typeface="Courier New" charset="0"/>
                <a:cs typeface="Courier New" charset="0"/>
                <a:sym typeface="Wingdings"/>
              </a:rPr>
              <a:t>nrow</a:t>
            </a:r>
            <a:r>
              <a:rPr lang="en-US" sz="1400" dirty="0" smtClean="0">
                <a:latin typeface="Courier New" charset="0"/>
                <a:ea typeface="Courier New" charset="0"/>
                <a:cs typeface="Courier New" charset="0"/>
                <a:sym typeface="Wingdings"/>
              </a:rPr>
              <a:t>(</a:t>
            </a:r>
            <a:r>
              <a:rPr lang="en-US" sz="1400" dirty="0" err="1" smtClean="0">
                <a:latin typeface="Courier New" charset="0"/>
                <a:ea typeface="Courier New" charset="0"/>
                <a:cs typeface="Courier New" charset="0"/>
                <a:sym typeface="Wingdings"/>
              </a:rPr>
              <a:t>my.data</a:t>
            </a:r>
            <a:r>
              <a:rPr lang="en-US" sz="1400" dirty="0" smtClean="0">
                <a:latin typeface="Courier New" charset="0"/>
                <a:ea typeface="Courier New" charset="0"/>
                <a:cs typeface="Courier New" charset="0"/>
                <a:sym typeface="Wingdings"/>
              </a:rPr>
              <a:t>) </a:t>
            </a:r>
            <a:r>
              <a:rPr lang="mr-IN" sz="1400" dirty="0" smtClean="0">
                <a:latin typeface="Courier New" charset="0"/>
                <a:ea typeface="Courier New" charset="0"/>
                <a:cs typeface="Courier New" charset="0"/>
                <a:sym typeface="Wingdings"/>
              </a:rPr>
              <a:t>–</a:t>
            </a:r>
            <a:r>
              <a:rPr lang="en-US" sz="1400" dirty="0" smtClean="0">
                <a:latin typeface="Courier New" charset="0"/>
                <a:ea typeface="Courier New" charset="0"/>
                <a:cs typeface="Courier New" charset="0"/>
                <a:sym typeface="Wingdings"/>
              </a:rPr>
              <a:t> 1)) {</a:t>
            </a:r>
            <a:endParaRPr lang="en-US" sz="1400" dirty="0">
              <a:solidFill>
                <a:srgbClr val="FF0000"/>
              </a:solidFill>
              <a:latin typeface="Courier New" charset="0"/>
              <a:ea typeface="Courier New" charset="0"/>
              <a:cs typeface="Courier New" charset="0"/>
            </a:endParaRPr>
          </a:p>
        </p:txBody>
      </p:sp>
      <p:sp>
        <p:nvSpPr>
          <p:cNvPr id="18" name="TextBox 17"/>
          <p:cNvSpPr txBox="1"/>
          <p:nvPr/>
        </p:nvSpPr>
        <p:spPr>
          <a:xfrm>
            <a:off x="1083733" y="1867649"/>
            <a:ext cx="5452534" cy="307777"/>
          </a:xfrm>
          <a:prstGeom prst="rect">
            <a:avLst/>
          </a:prstGeom>
          <a:noFill/>
        </p:spPr>
        <p:txBody>
          <a:bodyPr wrap="square" rtlCol="0">
            <a:spAutoFit/>
          </a:bodyPr>
          <a:lstStyle/>
          <a:p>
            <a:r>
              <a:rPr lang="en-US" sz="1400" dirty="0">
                <a:latin typeface="Courier New" charset="0"/>
                <a:ea typeface="Courier New" charset="0"/>
                <a:cs typeface="Courier New" charset="0"/>
              </a:rPr>
              <a:t>r</a:t>
            </a:r>
            <a:r>
              <a:rPr lang="en-US" sz="1400" dirty="0" smtClean="0">
                <a:latin typeface="Courier New" charset="0"/>
                <a:ea typeface="Courier New" charset="0"/>
                <a:cs typeface="Courier New" charset="0"/>
              </a:rPr>
              <a:t>ow1 = </a:t>
            </a:r>
            <a:r>
              <a:rPr lang="en-US" sz="1400" dirty="0" err="1" smtClean="0">
                <a:latin typeface="Courier New" charset="0"/>
                <a:ea typeface="Courier New" charset="0"/>
                <a:cs typeface="Courier New" charset="0"/>
              </a:rPr>
              <a:t>as.vector</a:t>
            </a:r>
            <a:r>
              <a:rPr lang="en-US" sz="1400" dirty="0" smtClean="0">
                <a:latin typeface="Courier New" charset="0"/>
                <a:ea typeface="Courier New" charset="0"/>
                <a:cs typeface="Courier New" charset="0"/>
              </a:rPr>
              <a:t>(</a:t>
            </a:r>
            <a:r>
              <a:rPr lang="en-US" sz="1400" dirty="0" err="1" smtClean="0">
                <a:latin typeface="Courier New" charset="0"/>
                <a:ea typeface="Courier New" charset="0"/>
                <a:cs typeface="Courier New" charset="0"/>
              </a:rPr>
              <a:t>my.data</a:t>
            </a:r>
            <a:r>
              <a:rPr lang="en-US" sz="1400" dirty="0" smtClean="0">
                <a:latin typeface="Courier New" charset="0"/>
                <a:ea typeface="Courier New" charset="0"/>
                <a:cs typeface="Courier New" charset="0"/>
              </a:rPr>
              <a:t>[</a:t>
            </a:r>
            <a:r>
              <a:rPr lang="en-US" sz="1400" dirty="0" err="1" smtClean="0">
                <a:latin typeface="Courier New" charset="0"/>
                <a:ea typeface="Courier New" charset="0"/>
                <a:cs typeface="Courier New" charset="0"/>
              </a:rPr>
              <a:t>i</a:t>
            </a:r>
            <a:r>
              <a:rPr lang="en-US" sz="1400" dirty="0" smtClean="0">
                <a:latin typeface="Courier New" charset="0"/>
                <a:ea typeface="Courier New" charset="0"/>
                <a:cs typeface="Courier New" charset="0"/>
              </a:rPr>
              <a:t>,], mode=“character”)</a:t>
            </a:r>
            <a:endParaRPr lang="en-US" sz="1400" dirty="0">
              <a:solidFill>
                <a:srgbClr val="FF0000"/>
              </a:solidFill>
              <a:latin typeface="Courier New" charset="0"/>
              <a:ea typeface="Courier New" charset="0"/>
              <a:cs typeface="Courier New" charset="0"/>
            </a:endParaRPr>
          </a:p>
        </p:txBody>
      </p:sp>
      <p:sp>
        <p:nvSpPr>
          <p:cNvPr id="19" name="TextBox 18"/>
          <p:cNvSpPr txBox="1"/>
          <p:nvPr/>
        </p:nvSpPr>
        <p:spPr>
          <a:xfrm>
            <a:off x="1083733" y="2206805"/>
            <a:ext cx="6172200" cy="307777"/>
          </a:xfrm>
          <a:prstGeom prst="rect">
            <a:avLst/>
          </a:prstGeom>
          <a:noFill/>
        </p:spPr>
        <p:txBody>
          <a:bodyPr wrap="square" rtlCol="0">
            <a:spAutoFit/>
          </a:bodyPr>
          <a:lstStyle/>
          <a:p>
            <a:r>
              <a:rPr lang="en-US" sz="1400" b="1" dirty="0" err="1" smtClean="0">
                <a:solidFill>
                  <a:schemeClr val="accent1"/>
                </a:solidFill>
                <a:latin typeface="Courier New" charset="0"/>
                <a:ea typeface="Courier New" charset="0"/>
                <a:cs typeface="Courier New" charset="0"/>
              </a:rPr>
              <a:t>pA</a:t>
            </a:r>
            <a:r>
              <a:rPr lang="en-US" sz="1400" b="1" dirty="0" smtClean="0">
                <a:solidFill>
                  <a:schemeClr val="accent1"/>
                </a:solidFill>
                <a:latin typeface="Courier New" charset="0"/>
                <a:ea typeface="Courier New" charset="0"/>
                <a:cs typeface="Courier New" charset="0"/>
              </a:rPr>
              <a:t> = Get the allele frequency for the genotypes in row1</a:t>
            </a:r>
            <a:endParaRPr lang="en-US" sz="1400" b="1" dirty="0">
              <a:solidFill>
                <a:schemeClr val="accent1"/>
              </a:solidFill>
              <a:latin typeface="Courier New" charset="0"/>
              <a:ea typeface="Courier New" charset="0"/>
              <a:cs typeface="Courier New" charset="0"/>
            </a:endParaRPr>
          </a:p>
        </p:txBody>
      </p:sp>
      <p:sp>
        <p:nvSpPr>
          <p:cNvPr id="20" name="TextBox 19"/>
          <p:cNvSpPr txBox="1"/>
          <p:nvPr/>
        </p:nvSpPr>
        <p:spPr>
          <a:xfrm>
            <a:off x="1083733" y="2577340"/>
            <a:ext cx="7730178" cy="307777"/>
          </a:xfrm>
          <a:prstGeom prst="rect">
            <a:avLst/>
          </a:prstGeom>
          <a:noFill/>
        </p:spPr>
        <p:txBody>
          <a:bodyPr wrap="square" rtlCol="0">
            <a:spAutoFit/>
          </a:bodyPr>
          <a:lstStyle/>
          <a:p>
            <a:r>
              <a:rPr lang="en-US" sz="1400" dirty="0" smtClean="0">
                <a:latin typeface="Courier New" charset="0"/>
                <a:ea typeface="Courier New" charset="0"/>
                <a:cs typeface="Courier New" charset="0"/>
              </a:rPr>
              <a:t>for (</a:t>
            </a:r>
            <a:r>
              <a:rPr lang="en-US" sz="1400" dirty="0">
                <a:latin typeface="Courier New" charset="0"/>
                <a:ea typeface="Courier New" charset="0"/>
                <a:cs typeface="Courier New" charset="0"/>
              </a:rPr>
              <a:t>j</a:t>
            </a:r>
            <a:r>
              <a:rPr lang="en-US" sz="1400" dirty="0" smtClean="0">
                <a:latin typeface="Courier New" charset="0"/>
                <a:ea typeface="Courier New" charset="0"/>
                <a:cs typeface="Courier New" charset="0"/>
              </a:rPr>
              <a:t> in (i+1)</a:t>
            </a:r>
            <a:r>
              <a:rPr lang="en-US" sz="1400" dirty="0" smtClean="0">
                <a:latin typeface="Courier New" charset="0"/>
                <a:ea typeface="Courier New" charset="0"/>
                <a:cs typeface="Courier New" charset="0"/>
                <a:sym typeface="Wingdings"/>
              </a:rPr>
              <a:t>:</a:t>
            </a:r>
            <a:r>
              <a:rPr lang="en-US" sz="1400" dirty="0" err="1" smtClean="0">
                <a:latin typeface="Courier New" charset="0"/>
                <a:ea typeface="Courier New" charset="0"/>
                <a:cs typeface="Courier New" charset="0"/>
                <a:sym typeface="Wingdings"/>
              </a:rPr>
              <a:t>nrow</a:t>
            </a:r>
            <a:r>
              <a:rPr lang="en-US" sz="1400" dirty="0" smtClean="0">
                <a:latin typeface="Courier New" charset="0"/>
                <a:ea typeface="Courier New" charset="0"/>
                <a:cs typeface="Courier New" charset="0"/>
                <a:sym typeface="Wingdings"/>
              </a:rPr>
              <a:t>(</a:t>
            </a:r>
            <a:r>
              <a:rPr lang="en-US" sz="1400" dirty="0" err="1" smtClean="0">
                <a:latin typeface="Courier New" charset="0"/>
                <a:ea typeface="Courier New" charset="0"/>
                <a:cs typeface="Courier New" charset="0"/>
                <a:sym typeface="Wingdings"/>
              </a:rPr>
              <a:t>my.data</a:t>
            </a:r>
            <a:r>
              <a:rPr lang="en-US" sz="1400" dirty="0" smtClean="0">
                <a:latin typeface="Courier New" charset="0"/>
                <a:ea typeface="Courier New" charset="0"/>
                <a:cs typeface="Courier New" charset="0"/>
                <a:sym typeface="Wingdings"/>
              </a:rPr>
              <a:t>)) </a:t>
            </a:r>
            <a:r>
              <a:rPr lang="en-US" sz="1400" dirty="0" smtClean="0">
                <a:latin typeface="Courier New" charset="0"/>
                <a:ea typeface="Courier New" charset="0"/>
                <a:cs typeface="Courier New" charset="0"/>
                <a:sym typeface="Wingdings"/>
              </a:rPr>
              <a:t>{</a:t>
            </a:r>
            <a:endParaRPr lang="en-US" sz="1400" dirty="0">
              <a:solidFill>
                <a:srgbClr val="FF0000"/>
              </a:solidFill>
              <a:latin typeface="Courier New" charset="0"/>
              <a:ea typeface="Courier New" charset="0"/>
              <a:cs typeface="Courier New" charset="0"/>
            </a:endParaRPr>
          </a:p>
        </p:txBody>
      </p:sp>
      <p:sp>
        <p:nvSpPr>
          <p:cNvPr id="21" name="TextBox 20"/>
          <p:cNvSpPr txBox="1"/>
          <p:nvPr/>
        </p:nvSpPr>
        <p:spPr>
          <a:xfrm>
            <a:off x="1435155" y="5082874"/>
            <a:ext cx="6269512" cy="307777"/>
          </a:xfrm>
          <a:prstGeom prst="rect">
            <a:avLst/>
          </a:prstGeom>
          <a:noFill/>
        </p:spPr>
        <p:txBody>
          <a:bodyPr wrap="square" rtlCol="0">
            <a:spAutoFit/>
          </a:bodyPr>
          <a:lstStyle/>
          <a:p>
            <a:r>
              <a:rPr lang="en-US" sz="1400" dirty="0" err="1" smtClean="0">
                <a:latin typeface="Courier New" charset="0"/>
                <a:ea typeface="Courier New" charset="0"/>
                <a:cs typeface="Courier New" charset="0"/>
              </a:rPr>
              <a:t>my</a:t>
            </a:r>
            <a:r>
              <a:rPr lang="en-US" sz="1400" dirty="0" err="1" smtClean="0">
                <a:latin typeface="Courier New" charset="0"/>
                <a:ea typeface="Courier New" charset="0"/>
                <a:cs typeface="Courier New" charset="0"/>
              </a:rPr>
              <a:t>.results$Distance</a:t>
            </a:r>
            <a:r>
              <a:rPr lang="en-US" sz="1400" dirty="0" smtClean="0">
                <a:latin typeface="Courier New" charset="0"/>
                <a:ea typeface="Courier New" charset="0"/>
                <a:cs typeface="Courier New" charset="0"/>
              </a:rPr>
              <a:t>[counter] </a:t>
            </a:r>
            <a:r>
              <a:rPr lang="en-US" sz="1400" dirty="0" smtClean="0">
                <a:latin typeface="Courier New" charset="0"/>
                <a:ea typeface="Courier New" charset="0"/>
                <a:cs typeface="Courier New" charset="0"/>
              </a:rPr>
              <a:t>= </a:t>
            </a:r>
            <a:r>
              <a:rPr lang="en-US" sz="1400" b="1" dirty="0" smtClean="0">
                <a:solidFill>
                  <a:srgbClr val="7030A0"/>
                </a:solidFill>
                <a:latin typeface="Courier New" charset="0"/>
                <a:ea typeface="Courier New" charset="0"/>
                <a:cs typeface="Courier New" charset="0"/>
              </a:rPr>
              <a:t>Your Distance calculation</a:t>
            </a:r>
            <a:endParaRPr lang="en-US" sz="1400" b="1" dirty="0">
              <a:solidFill>
                <a:srgbClr val="7030A0"/>
              </a:solidFill>
              <a:latin typeface="Courier New" charset="0"/>
              <a:ea typeface="Courier New" charset="0"/>
              <a:cs typeface="Courier New" charset="0"/>
            </a:endParaRPr>
          </a:p>
        </p:txBody>
      </p:sp>
      <p:sp>
        <p:nvSpPr>
          <p:cNvPr id="22" name="TextBox 21"/>
          <p:cNvSpPr txBox="1"/>
          <p:nvPr/>
        </p:nvSpPr>
        <p:spPr>
          <a:xfrm>
            <a:off x="1435155" y="3662457"/>
            <a:ext cx="6172200" cy="307777"/>
          </a:xfrm>
          <a:prstGeom prst="rect">
            <a:avLst/>
          </a:prstGeom>
          <a:noFill/>
        </p:spPr>
        <p:txBody>
          <a:bodyPr wrap="square" rtlCol="0">
            <a:spAutoFit/>
          </a:bodyPr>
          <a:lstStyle/>
          <a:p>
            <a:r>
              <a:rPr lang="en-US" sz="1400" b="1" dirty="0" err="1" smtClean="0">
                <a:solidFill>
                  <a:schemeClr val="accent1"/>
                </a:solidFill>
                <a:latin typeface="Courier New" charset="0"/>
                <a:ea typeface="Courier New" charset="0"/>
                <a:cs typeface="Courier New" charset="0"/>
              </a:rPr>
              <a:t>pB</a:t>
            </a:r>
            <a:r>
              <a:rPr lang="en-US" sz="1400" b="1" dirty="0" smtClean="0">
                <a:solidFill>
                  <a:schemeClr val="accent1"/>
                </a:solidFill>
                <a:latin typeface="Courier New" charset="0"/>
                <a:ea typeface="Courier New" charset="0"/>
                <a:cs typeface="Courier New" charset="0"/>
              </a:rPr>
              <a:t> = Get the allele frequency for the genotypes in row2</a:t>
            </a:r>
            <a:endParaRPr lang="en-US" sz="1400" b="1" dirty="0">
              <a:solidFill>
                <a:schemeClr val="accent1"/>
              </a:solidFill>
              <a:latin typeface="Courier New" charset="0"/>
              <a:ea typeface="Courier New" charset="0"/>
              <a:cs typeface="Courier New" charset="0"/>
            </a:endParaRPr>
          </a:p>
        </p:txBody>
      </p:sp>
      <p:sp>
        <p:nvSpPr>
          <p:cNvPr id="23" name="TextBox 22"/>
          <p:cNvSpPr txBox="1"/>
          <p:nvPr/>
        </p:nvSpPr>
        <p:spPr>
          <a:xfrm>
            <a:off x="1435155" y="3291922"/>
            <a:ext cx="6172200" cy="307777"/>
          </a:xfrm>
          <a:prstGeom prst="rect">
            <a:avLst/>
          </a:prstGeom>
          <a:noFill/>
        </p:spPr>
        <p:txBody>
          <a:bodyPr wrap="square" rtlCol="0">
            <a:spAutoFit/>
          </a:bodyPr>
          <a:lstStyle/>
          <a:p>
            <a:r>
              <a:rPr lang="en-US" sz="1400" b="1" dirty="0" smtClean="0">
                <a:solidFill>
                  <a:srgbClr val="7030A0"/>
                </a:solidFill>
                <a:latin typeface="Courier New" charset="0"/>
                <a:ea typeface="Courier New" charset="0"/>
                <a:cs typeface="Courier New" charset="0"/>
              </a:rPr>
              <a:t>Distance = row2 position </a:t>
            </a:r>
            <a:r>
              <a:rPr lang="mr-IN" sz="1400" b="1" dirty="0" smtClean="0">
                <a:solidFill>
                  <a:srgbClr val="7030A0"/>
                </a:solidFill>
                <a:latin typeface="Courier New" charset="0"/>
                <a:ea typeface="Courier New" charset="0"/>
                <a:cs typeface="Courier New" charset="0"/>
              </a:rPr>
              <a:t>–</a:t>
            </a:r>
            <a:r>
              <a:rPr lang="en-US" sz="1400" b="1" dirty="0" smtClean="0">
                <a:solidFill>
                  <a:srgbClr val="7030A0"/>
                </a:solidFill>
                <a:latin typeface="Courier New" charset="0"/>
                <a:ea typeface="Courier New" charset="0"/>
                <a:cs typeface="Courier New" charset="0"/>
              </a:rPr>
              <a:t> row1 position</a:t>
            </a:r>
            <a:endParaRPr lang="en-US" sz="1400" b="1" dirty="0">
              <a:solidFill>
                <a:srgbClr val="7030A0"/>
              </a:solidFill>
              <a:latin typeface="Courier New" charset="0"/>
              <a:ea typeface="Courier New" charset="0"/>
              <a:cs typeface="Courier New" charset="0"/>
            </a:endParaRPr>
          </a:p>
        </p:txBody>
      </p:sp>
      <p:sp>
        <p:nvSpPr>
          <p:cNvPr id="24" name="TextBox 23"/>
          <p:cNvSpPr txBox="1"/>
          <p:nvPr/>
        </p:nvSpPr>
        <p:spPr>
          <a:xfrm>
            <a:off x="1456265" y="4342819"/>
            <a:ext cx="6172200" cy="307777"/>
          </a:xfrm>
          <a:prstGeom prst="rect">
            <a:avLst/>
          </a:prstGeom>
          <a:noFill/>
        </p:spPr>
        <p:txBody>
          <a:bodyPr wrap="square" rtlCol="0">
            <a:spAutoFit/>
          </a:bodyPr>
          <a:lstStyle/>
          <a:p>
            <a:r>
              <a:rPr lang="en-US" sz="1400" dirty="0" smtClean="0">
                <a:solidFill>
                  <a:schemeClr val="accent6"/>
                </a:solidFill>
                <a:latin typeface="Courier New" charset="0"/>
                <a:ea typeface="Courier New" charset="0"/>
                <a:cs typeface="Courier New" charset="0"/>
              </a:rPr>
              <a:t>D = </a:t>
            </a:r>
            <a:r>
              <a:rPr lang="en-US" sz="1400" dirty="0" err="1" smtClean="0">
                <a:solidFill>
                  <a:schemeClr val="accent6"/>
                </a:solidFill>
                <a:latin typeface="Courier New" charset="0"/>
                <a:ea typeface="Courier New" charset="0"/>
                <a:cs typeface="Courier New" charset="0"/>
              </a:rPr>
              <a:t>pAB</a:t>
            </a:r>
            <a:r>
              <a:rPr lang="en-US" sz="1400" dirty="0" smtClean="0">
                <a:solidFill>
                  <a:schemeClr val="accent6"/>
                </a:solidFill>
                <a:latin typeface="Courier New" charset="0"/>
                <a:ea typeface="Courier New" charset="0"/>
                <a:cs typeface="Courier New" charset="0"/>
              </a:rPr>
              <a:t> </a:t>
            </a:r>
            <a:r>
              <a:rPr lang="mr-IN" sz="1400" dirty="0" smtClean="0">
                <a:solidFill>
                  <a:schemeClr val="accent6"/>
                </a:solidFill>
                <a:latin typeface="Courier New" charset="0"/>
                <a:ea typeface="Courier New" charset="0"/>
                <a:cs typeface="Courier New" charset="0"/>
              </a:rPr>
              <a:t>–</a:t>
            </a:r>
            <a:r>
              <a:rPr lang="en-US" sz="1400" dirty="0" smtClean="0">
                <a:solidFill>
                  <a:schemeClr val="accent6"/>
                </a:solidFill>
                <a:latin typeface="Courier New" charset="0"/>
                <a:ea typeface="Courier New" charset="0"/>
                <a:cs typeface="Courier New" charset="0"/>
              </a:rPr>
              <a:t> (</a:t>
            </a:r>
            <a:r>
              <a:rPr lang="en-US" sz="1400" dirty="0" err="1" smtClean="0">
                <a:solidFill>
                  <a:schemeClr val="accent6"/>
                </a:solidFill>
                <a:latin typeface="Courier New" charset="0"/>
                <a:ea typeface="Courier New" charset="0"/>
                <a:cs typeface="Courier New" charset="0"/>
              </a:rPr>
              <a:t>pA</a:t>
            </a:r>
            <a:r>
              <a:rPr lang="en-US" sz="1400" dirty="0" smtClean="0">
                <a:solidFill>
                  <a:schemeClr val="accent6"/>
                </a:solidFill>
                <a:latin typeface="Courier New" charset="0"/>
                <a:ea typeface="Courier New" charset="0"/>
                <a:cs typeface="Courier New" charset="0"/>
              </a:rPr>
              <a:t> * </a:t>
            </a:r>
            <a:r>
              <a:rPr lang="en-US" sz="1400" dirty="0" err="1" smtClean="0">
                <a:solidFill>
                  <a:schemeClr val="accent6"/>
                </a:solidFill>
                <a:latin typeface="Courier New" charset="0"/>
                <a:ea typeface="Courier New" charset="0"/>
                <a:cs typeface="Courier New" charset="0"/>
              </a:rPr>
              <a:t>pB</a:t>
            </a:r>
            <a:r>
              <a:rPr lang="en-US" sz="1400" dirty="0" smtClean="0">
                <a:solidFill>
                  <a:schemeClr val="accent6"/>
                </a:solidFill>
                <a:latin typeface="Courier New" charset="0"/>
                <a:ea typeface="Courier New" charset="0"/>
                <a:cs typeface="Courier New" charset="0"/>
              </a:rPr>
              <a:t>)</a:t>
            </a:r>
            <a:endParaRPr lang="en-US" sz="1400" dirty="0">
              <a:solidFill>
                <a:schemeClr val="accent6"/>
              </a:solidFill>
              <a:latin typeface="Courier New" charset="0"/>
              <a:ea typeface="Courier New" charset="0"/>
              <a:cs typeface="Courier New" charset="0"/>
            </a:endParaRPr>
          </a:p>
        </p:txBody>
      </p:sp>
      <p:sp>
        <p:nvSpPr>
          <p:cNvPr id="25" name="TextBox 24"/>
          <p:cNvSpPr txBox="1"/>
          <p:nvPr/>
        </p:nvSpPr>
        <p:spPr>
          <a:xfrm>
            <a:off x="1456265" y="3972284"/>
            <a:ext cx="6172200" cy="307777"/>
          </a:xfrm>
          <a:prstGeom prst="rect">
            <a:avLst/>
          </a:prstGeom>
          <a:noFill/>
        </p:spPr>
        <p:txBody>
          <a:bodyPr wrap="square" rtlCol="0">
            <a:spAutoFit/>
          </a:bodyPr>
          <a:lstStyle/>
          <a:p>
            <a:r>
              <a:rPr lang="en-US" sz="1400" b="1" dirty="0" err="1" smtClean="0">
                <a:solidFill>
                  <a:schemeClr val="accent4"/>
                </a:solidFill>
                <a:latin typeface="Courier New" charset="0"/>
                <a:ea typeface="Courier New" charset="0"/>
                <a:cs typeface="Courier New" charset="0"/>
              </a:rPr>
              <a:t>pAB</a:t>
            </a:r>
            <a:r>
              <a:rPr lang="en-US" sz="1400" b="1" dirty="0" smtClean="0">
                <a:solidFill>
                  <a:schemeClr val="accent4"/>
                </a:solidFill>
                <a:latin typeface="Courier New" charset="0"/>
                <a:ea typeface="Courier New" charset="0"/>
                <a:cs typeface="Courier New" charset="0"/>
              </a:rPr>
              <a:t> = Calculate haplotype frequency using the 2 rows</a:t>
            </a:r>
            <a:endParaRPr lang="en-US" sz="1400" b="1" dirty="0">
              <a:solidFill>
                <a:schemeClr val="accent4"/>
              </a:solidFill>
              <a:latin typeface="Courier New" charset="0"/>
              <a:ea typeface="Courier New" charset="0"/>
              <a:cs typeface="Courier New" charset="0"/>
            </a:endParaRPr>
          </a:p>
        </p:txBody>
      </p:sp>
      <p:sp>
        <p:nvSpPr>
          <p:cNvPr id="26" name="TextBox 25"/>
          <p:cNvSpPr txBox="1"/>
          <p:nvPr/>
        </p:nvSpPr>
        <p:spPr>
          <a:xfrm>
            <a:off x="1443566" y="4713354"/>
            <a:ext cx="6172200" cy="307777"/>
          </a:xfrm>
          <a:prstGeom prst="rect">
            <a:avLst/>
          </a:prstGeom>
          <a:noFill/>
        </p:spPr>
        <p:txBody>
          <a:bodyPr wrap="square" rtlCol="0">
            <a:spAutoFit/>
          </a:bodyPr>
          <a:lstStyle/>
          <a:p>
            <a:r>
              <a:rPr lang="en-US" sz="1400" b="1" dirty="0" smtClean="0">
                <a:solidFill>
                  <a:schemeClr val="accent6"/>
                </a:solidFill>
                <a:latin typeface="Courier New" charset="0"/>
                <a:ea typeface="Courier New" charset="0"/>
                <a:cs typeface="Courier New" charset="0"/>
              </a:rPr>
              <a:t>r2 = </a:t>
            </a:r>
            <a:r>
              <a:rPr lang="en-US" sz="1400" b="1" dirty="0" smtClean="0">
                <a:solidFill>
                  <a:schemeClr val="accent6"/>
                </a:solidFill>
                <a:latin typeface="Courier New" charset="0"/>
                <a:ea typeface="Courier New" charset="0"/>
                <a:cs typeface="Courier New" charset="0"/>
              </a:rPr>
              <a:t>(D^2)/(</a:t>
            </a:r>
            <a:r>
              <a:rPr lang="en-US" sz="1400" b="1" dirty="0" err="1" smtClean="0">
                <a:solidFill>
                  <a:schemeClr val="accent6"/>
                </a:solidFill>
                <a:latin typeface="Courier New" charset="0"/>
                <a:ea typeface="Courier New" charset="0"/>
                <a:cs typeface="Courier New" charset="0"/>
              </a:rPr>
              <a:t>pA</a:t>
            </a:r>
            <a:r>
              <a:rPr lang="en-US" sz="1400" b="1" dirty="0" smtClean="0">
                <a:solidFill>
                  <a:schemeClr val="accent6"/>
                </a:solidFill>
                <a:latin typeface="Courier New" charset="0"/>
                <a:ea typeface="Courier New" charset="0"/>
                <a:cs typeface="Courier New" charset="0"/>
              </a:rPr>
              <a:t> * (1-pA)* </a:t>
            </a:r>
            <a:r>
              <a:rPr lang="en-US" sz="1400" b="1" dirty="0" err="1" smtClean="0">
                <a:solidFill>
                  <a:schemeClr val="accent6"/>
                </a:solidFill>
                <a:latin typeface="Courier New" charset="0"/>
                <a:ea typeface="Courier New" charset="0"/>
                <a:cs typeface="Courier New" charset="0"/>
              </a:rPr>
              <a:t>pB</a:t>
            </a:r>
            <a:r>
              <a:rPr lang="en-US" sz="1400" b="1" dirty="0" smtClean="0">
                <a:solidFill>
                  <a:schemeClr val="accent6"/>
                </a:solidFill>
                <a:latin typeface="Courier New" charset="0"/>
                <a:ea typeface="Courier New" charset="0"/>
                <a:cs typeface="Courier New" charset="0"/>
              </a:rPr>
              <a:t> * (1-pB))</a:t>
            </a:r>
            <a:endParaRPr lang="en-US" sz="1400" b="1" dirty="0">
              <a:solidFill>
                <a:schemeClr val="accent6"/>
              </a:solidFill>
              <a:latin typeface="Courier New" charset="0"/>
              <a:ea typeface="Courier New" charset="0"/>
              <a:cs typeface="Courier New" charset="0"/>
            </a:endParaRPr>
          </a:p>
        </p:txBody>
      </p:sp>
      <p:sp>
        <p:nvSpPr>
          <p:cNvPr id="27" name="TextBox 26"/>
          <p:cNvSpPr txBox="1"/>
          <p:nvPr/>
        </p:nvSpPr>
        <p:spPr>
          <a:xfrm>
            <a:off x="1456265" y="2954816"/>
            <a:ext cx="5452534" cy="307777"/>
          </a:xfrm>
          <a:prstGeom prst="rect">
            <a:avLst/>
          </a:prstGeom>
          <a:noFill/>
        </p:spPr>
        <p:txBody>
          <a:bodyPr wrap="square" rtlCol="0">
            <a:spAutoFit/>
          </a:bodyPr>
          <a:lstStyle/>
          <a:p>
            <a:r>
              <a:rPr lang="en-US" sz="1400" dirty="0" smtClean="0">
                <a:latin typeface="Courier New" charset="0"/>
                <a:ea typeface="Courier New" charset="0"/>
                <a:cs typeface="Courier New" charset="0"/>
              </a:rPr>
              <a:t>row2 = </a:t>
            </a:r>
            <a:r>
              <a:rPr lang="en-US" sz="1400" dirty="0" err="1" smtClean="0">
                <a:latin typeface="Courier New" charset="0"/>
                <a:ea typeface="Courier New" charset="0"/>
                <a:cs typeface="Courier New" charset="0"/>
              </a:rPr>
              <a:t>as.vector</a:t>
            </a:r>
            <a:r>
              <a:rPr lang="en-US" sz="1400" dirty="0" smtClean="0">
                <a:latin typeface="Courier New" charset="0"/>
                <a:ea typeface="Courier New" charset="0"/>
                <a:cs typeface="Courier New" charset="0"/>
              </a:rPr>
              <a:t>(</a:t>
            </a:r>
            <a:r>
              <a:rPr lang="en-US" sz="1400" dirty="0" err="1" smtClean="0">
                <a:latin typeface="Courier New" charset="0"/>
                <a:ea typeface="Courier New" charset="0"/>
                <a:cs typeface="Courier New" charset="0"/>
              </a:rPr>
              <a:t>my.data</a:t>
            </a:r>
            <a:r>
              <a:rPr lang="en-US" sz="1400" dirty="0" smtClean="0">
                <a:latin typeface="Courier New" charset="0"/>
                <a:ea typeface="Courier New" charset="0"/>
                <a:cs typeface="Courier New" charset="0"/>
              </a:rPr>
              <a:t>[j</a:t>
            </a:r>
            <a:r>
              <a:rPr lang="en-US" sz="1400" dirty="0" smtClean="0">
                <a:latin typeface="Courier New" charset="0"/>
                <a:ea typeface="Courier New" charset="0"/>
                <a:cs typeface="Courier New" charset="0"/>
              </a:rPr>
              <a:t>,], mode=“character”)</a:t>
            </a:r>
            <a:endParaRPr lang="en-US" sz="1400" dirty="0">
              <a:solidFill>
                <a:srgbClr val="FF0000"/>
              </a:solidFill>
              <a:latin typeface="Courier New" charset="0"/>
              <a:ea typeface="Courier New" charset="0"/>
              <a:cs typeface="Courier New" charset="0"/>
            </a:endParaRPr>
          </a:p>
        </p:txBody>
      </p:sp>
      <p:sp>
        <p:nvSpPr>
          <p:cNvPr id="28" name="TextBox 27"/>
          <p:cNvSpPr txBox="1"/>
          <p:nvPr/>
        </p:nvSpPr>
        <p:spPr>
          <a:xfrm>
            <a:off x="1083733" y="5968782"/>
            <a:ext cx="5452534" cy="307777"/>
          </a:xfrm>
          <a:prstGeom prst="rect">
            <a:avLst/>
          </a:prstGeom>
          <a:noFill/>
        </p:spPr>
        <p:txBody>
          <a:bodyPr wrap="square" rtlCol="0">
            <a:spAutoFit/>
          </a:bodyPr>
          <a:lstStyle/>
          <a:p>
            <a:r>
              <a:rPr lang="en-US" sz="1400" dirty="0" smtClean="0">
                <a:latin typeface="Courier New" charset="0"/>
                <a:ea typeface="Courier New" charset="0"/>
                <a:cs typeface="Courier New" charset="0"/>
              </a:rPr>
              <a:t>} </a:t>
            </a:r>
            <a:r>
              <a:rPr lang="en-US" sz="1400" dirty="0" smtClean="0">
                <a:solidFill>
                  <a:srgbClr val="FF0000"/>
                </a:solidFill>
                <a:latin typeface="Courier New" charset="0"/>
                <a:ea typeface="Courier New" charset="0"/>
                <a:cs typeface="Courier New" charset="0"/>
              </a:rPr>
              <a:t># Closes the j loop</a:t>
            </a:r>
            <a:endParaRPr lang="en-US" sz="1400" dirty="0">
              <a:solidFill>
                <a:srgbClr val="FF0000"/>
              </a:solidFill>
              <a:latin typeface="Courier New" charset="0"/>
              <a:ea typeface="Courier New" charset="0"/>
              <a:cs typeface="Courier New" charset="0"/>
            </a:endParaRPr>
          </a:p>
        </p:txBody>
      </p:sp>
      <p:sp>
        <p:nvSpPr>
          <p:cNvPr id="29" name="TextBox 28"/>
          <p:cNvSpPr txBox="1"/>
          <p:nvPr/>
        </p:nvSpPr>
        <p:spPr>
          <a:xfrm>
            <a:off x="491067" y="6349402"/>
            <a:ext cx="5452534" cy="307777"/>
          </a:xfrm>
          <a:prstGeom prst="rect">
            <a:avLst/>
          </a:prstGeom>
          <a:noFill/>
        </p:spPr>
        <p:txBody>
          <a:bodyPr wrap="square" rtlCol="0">
            <a:spAutoFit/>
          </a:bodyPr>
          <a:lstStyle/>
          <a:p>
            <a:r>
              <a:rPr lang="en-US" sz="1400" dirty="0" smtClean="0">
                <a:latin typeface="Courier New" charset="0"/>
                <a:ea typeface="Courier New" charset="0"/>
                <a:cs typeface="Courier New" charset="0"/>
              </a:rPr>
              <a:t>} </a:t>
            </a:r>
            <a:r>
              <a:rPr lang="en-US" sz="1400" dirty="0" smtClean="0">
                <a:solidFill>
                  <a:srgbClr val="FF0000"/>
                </a:solidFill>
                <a:latin typeface="Courier New" charset="0"/>
                <a:ea typeface="Courier New" charset="0"/>
                <a:cs typeface="Courier New" charset="0"/>
              </a:rPr>
              <a:t># Closes the </a:t>
            </a:r>
            <a:r>
              <a:rPr lang="en-US" sz="1400" dirty="0" err="1" smtClean="0">
                <a:solidFill>
                  <a:srgbClr val="FF0000"/>
                </a:solidFill>
                <a:latin typeface="Courier New" charset="0"/>
                <a:ea typeface="Courier New" charset="0"/>
                <a:cs typeface="Courier New" charset="0"/>
              </a:rPr>
              <a:t>i</a:t>
            </a:r>
            <a:r>
              <a:rPr lang="en-US" sz="1400" dirty="0" smtClean="0">
                <a:solidFill>
                  <a:srgbClr val="FF0000"/>
                </a:solidFill>
                <a:latin typeface="Courier New" charset="0"/>
                <a:ea typeface="Courier New" charset="0"/>
                <a:cs typeface="Courier New" charset="0"/>
              </a:rPr>
              <a:t> loop</a:t>
            </a:r>
            <a:endParaRPr lang="en-US" sz="1400" dirty="0">
              <a:solidFill>
                <a:srgbClr val="FF0000"/>
              </a:solidFill>
              <a:latin typeface="Courier New" charset="0"/>
              <a:ea typeface="Courier New" charset="0"/>
              <a:cs typeface="Courier New" charset="0"/>
            </a:endParaRPr>
          </a:p>
        </p:txBody>
      </p:sp>
      <p:sp>
        <p:nvSpPr>
          <p:cNvPr id="30" name="TextBox 29"/>
          <p:cNvSpPr txBox="1"/>
          <p:nvPr/>
        </p:nvSpPr>
        <p:spPr>
          <a:xfrm>
            <a:off x="0" y="1070762"/>
            <a:ext cx="8322844" cy="307777"/>
          </a:xfrm>
          <a:prstGeom prst="rect">
            <a:avLst/>
          </a:prstGeom>
          <a:noFill/>
        </p:spPr>
        <p:txBody>
          <a:bodyPr wrap="square" rtlCol="0">
            <a:spAutoFit/>
          </a:bodyPr>
          <a:lstStyle/>
          <a:p>
            <a:r>
              <a:rPr lang="en-US" sz="1400" dirty="0">
                <a:latin typeface="Courier New" charset="0"/>
                <a:ea typeface="Courier New" charset="0"/>
                <a:cs typeface="Courier New" charset="0"/>
              </a:rPr>
              <a:t>c</a:t>
            </a:r>
            <a:r>
              <a:rPr lang="en-US" sz="1400" dirty="0" smtClean="0">
                <a:latin typeface="Courier New" charset="0"/>
                <a:ea typeface="Courier New" charset="0"/>
                <a:cs typeface="Courier New" charset="0"/>
              </a:rPr>
              <a:t>ounter = 1 </a:t>
            </a:r>
            <a:r>
              <a:rPr lang="en-US" sz="1400" dirty="0" smtClean="0">
                <a:solidFill>
                  <a:srgbClr val="C00000"/>
                </a:solidFill>
                <a:latin typeface="Courier New" charset="0"/>
                <a:ea typeface="Courier New" charset="0"/>
                <a:cs typeface="Courier New" charset="0"/>
              </a:rPr>
              <a:t># Create a counter variable to keep track of the results row</a:t>
            </a:r>
            <a:endParaRPr lang="en-US" sz="1400" dirty="0">
              <a:solidFill>
                <a:srgbClr val="C00000"/>
              </a:solidFill>
              <a:latin typeface="Courier New" charset="0"/>
              <a:ea typeface="Courier New" charset="0"/>
              <a:cs typeface="Courier New" charset="0"/>
            </a:endParaRPr>
          </a:p>
        </p:txBody>
      </p:sp>
      <p:sp>
        <p:nvSpPr>
          <p:cNvPr id="31" name="TextBox 30"/>
          <p:cNvSpPr txBox="1"/>
          <p:nvPr/>
        </p:nvSpPr>
        <p:spPr>
          <a:xfrm>
            <a:off x="1424544" y="5371939"/>
            <a:ext cx="6269512" cy="307777"/>
          </a:xfrm>
          <a:prstGeom prst="rect">
            <a:avLst/>
          </a:prstGeom>
          <a:noFill/>
        </p:spPr>
        <p:txBody>
          <a:bodyPr wrap="square" rtlCol="0">
            <a:spAutoFit/>
          </a:bodyPr>
          <a:lstStyle/>
          <a:p>
            <a:r>
              <a:rPr lang="en-US" sz="1400" dirty="0" err="1" smtClean="0">
                <a:latin typeface="Courier New" charset="0"/>
                <a:ea typeface="Courier New" charset="0"/>
                <a:cs typeface="Courier New" charset="0"/>
              </a:rPr>
              <a:t>my</a:t>
            </a:r>
            <a:r>
              <a:rPr lang="en-US" sz="1400" dirty="0" err="1" smtClean="0">
                <a:latin typeface="Courier New" charset="0"/>
                <a:ea typeface="Courier New" charset="0"/>
                <a:cs typeface="Courier New" charset="0"/>
              </a:rPr>
              <a:t>.results$Rsquared</a:t>
            </a:r>
            <a:r>
              <a:rPr lang="en-US" sz="1400" dirty="0" smtClean="0">
                <a:latin typeface="Courier New" charset="0"/>
                <a:ea typeface="Courier New" charset="0"/>
                <a:cs typeface="Courier New" charset="0"/>
              </a:rPr>
              <a:t>[counter] </a:t>
            </a:r>
            <a:r>
              <a:rPr lang="en-US" sz="1400" dirty="0" smtClean="0">
                <a:latin typeface="Courier New" charset="0"/>
                <a:ea typeface="Courier New" charset="0"/>
                <a:cs typeface="Courier New" charset="0"/>
              </a:rPr>
              <a:t>= </a:t>
            </a:r>
            <a:r>
              <a:rPr lang="en-US" sz="1400" b="1" dirty="0" smtClean="0">
                <a:solidFill>
                  <a:schemeClr val="accent6"/>
                </a:solidFill>
                <a:latin typeface="Courier New" charset="0"/>
                <a:ea typeface="Courier New" charset="0"/>
                <a:cs typeface="Courier New" charset="0"/>
              </a:rPr>
              <a:t>Your r2 calculation</a:t>
            </a:r>
            <a:endParaRPr lang="en-US" sz="1400" b="1" dirty="0">
              <a:solidFill>
                <a:schemeClr val="accent6"/>
              </a:solidFill>
              <a:latin typeface="Courier New" charset="0"/>
              <a:ea typeface="Courier New" charset="0"/>
              <a:cs typeface="Courier New" charset="0"/>
            </a:endParaRPr>
          </a:p>
        </p:txBody>
      </p:sp>
      <p:sp>
        <p:nvSpPr>
          <p:cNvPr id="32" name="TextBox 31"/>
          <p:cNvSpPr txBox="1"/>
          <p:nvPr/>
        </p:nvSpPr>
        <p:spPr>
          <a:xfrm>
            <a:off x="1435155" y="5661004"/>
            <a:ext cx="6269512" cy="307777"/>
          </a:xfrm>
          <a:prstGeom prst="rect">
            <a:avLst/>
          </a:prstGeom>
          <a:noFill/>
        </p:spPr>
        <p:txBody>
          <a:bodyPr wrap="square" rtlCol="0">
            <a:spAutoFit/>
          </a:bodyPr>
          <a:lstStyle/>
          <a:p>
            <a:r>
              <a:rPr lang="en-US" sz="1400" dirty="0">
                <a:latin typeface="Courier New" charset="0"/>
                <a:ea typeface="Courier New" charset="0"/>
                <a:cs typeface="Courier New" charset="0"/>
              </a:rPr>
              <a:t>c</a:t>
            </a:r>
            <a:r>
              <a:rPr lang="en-US" sz="1400" dirty="0" smtClean="0">
                <a:latin typeface="Courier New" charset="0"/>
                <a:ea typeface="Courier New" charset="0"/>
                <a:cs typeface="Courier New" charset="0"/>
              </a:rPr>
              <a:t>ounter = counter + 1 </a:t>
            </a:r>
            <a:r>
              <a:rPr lang="en-US" sz="1400" dirty="0" smtClean="0">
                <a:solidFill>
                  <a:srgbClr val="FF0000"/>
                </a:solidFill>
                <a:latin typeface="Courier New" charset="0"/>
                <a:ea typeface="Courier New" charset="0"/>
                <a:cs typeface="Courier New" charset="0"/>
              </a:rPr>
              <a:t># Advance the counter by 1</a:t>
            </a:r>
            <a:endParaRPr lang="en-US" sz="1400" b="1" dirty="0">
              <a:solidFill>
                <a:srgbClr val="FF0000"/>
              </a:solidFill>
              <a:latin typeface="Courier New" charset="0"/>
              <a:ea typeface="Courier New" charset="0"/>
              <a:cs typeface="Courier New" charset="0"/>
            </a:endParaRPr>
          </a:p>
        </p:txBody>
      </p:sp>
    </p:spTree>
    <p:extLst>
      <p:ext uri="{BB962C8B-B14F-4D97-AF65-F5344CB8AC3E}">
        <p14:creationId xmlns:p14="http://schemas.microsoft.com/office/powerpoint/2010/main" val="7445024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086" y="572177"/>
            <a:ext cx="7886700" cy="5736155"/>
          </a:xfrm>
        </p:spPr>
        <p:txBody>
          <a:bodyPr/>
          <a:lstStyle/>
          <a:p>
            <a:pPr marL="0" indent="0">
              <a:buNone/>
            </a:pPr>
            <a:r>
              <a:rPr lang="en-US" smtClean="0"/>
              <a:t>Last Week</a:t>
            </a:r>
          </a:p>
          <a:p>
            <a:pPr lvl="1"/>
            <a:r>
              <a:rPr lang="en-US"/>
              <a:t>	</a:t>
            </a:r>
            <a:r>
              <a:rPr lang="en-US" smtClean="0"/>
              <a:t>Linkage </a:t>
            </a:r>
            <a:r>
              <a:rPr lang="en-US"/>
              <a:t>Disequilibrium: a non-random association between the alleles at two loci in a population</a:t>
            </a:r>
            <a:r>
              <a:rPr lang="en-US" smtClean="0"/>
              <a:t>.</a:t>
            </a:r>
            <a:endParaRPr lang="en-US"/>
          </a:p>
        </p:txBody>
      </p:sp>
      <p:grpSp>
        <p:nvGrpSpPr>
          <p:cNvPr id="4" name="Group 3"/>
          <p:cNvGrpSpPr/>
          <p:nvPr/>
        </p:nvGrpSpPr>
        <p:grpSpPr>
          <a:xfrm>
            <a:off x="653164" y="2312363"/>
            <a:ext cx="2643509" cy="975608"/>
            <a:chOff x="1856572" y="2746470"/>
            <a:chExt cx="4869950" cy="1349394"/>
          </a:xfrm>
        </p:grpSpPr>
        <p:sp>
          <p:nvSpPr>
            <p:cNvPr id="5" name="Can 4"/>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p:cNvSpPr/>
            <p:nvPr/>
          </p:nvSpPr>
          <p:spPr>
            <a:xfrm rot="5400000">
              <a:off x="4193943" y="1166128"/>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n 6"/>
            <p:cNvSpPr/>
            <p:nvPr/>
          </p:nvSpPr>
          <p:spPr>
            <a:xfrm rot="5400000">
              <a:off x="2299886" y="3091003"/>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n 7"/>
            <p:cNvSpPr/>
            <p:nvPr/>
          </p:nvSpPr>
          <p:spPr>
            <a:xfrm rot="5400000">
              <a:off x="2299886" y="3419781"/>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p:cNvSpPr/>
            <p:nvPr/>
          </p:nvSpPr>
          <p:spPr>
            <a:xfrm rot="5400000">
              <a:off x="4432737" y="3091002"/>
              <a:ext cx="195208" cy="362644"/>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n 9"/>
            <p:cNvSpPr/>
            <p:nvPr/>
          </p:nvSpPr>
          <p:spPr>
            <a:xfrm rot="5400000">
              <a:off x="4432737" y="3419781"/>
              <a:ext cx="195208" cy="362644"/>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102605" y="2760682"/>
              <a:ext cx="362645" cy="369331"/>
            </a:xfrm>
            <a:prstGeom prst="rect">
              <a:avLst/>
            </a:prstGeom>
            <a:noFill/>
          </p:spPr>
          <p:txBody>
            <a:bodyPr wrap="square" rtlCol="0">
              <a:spAutoFit/>
            </a:bodyPr>
            <a:lstStyle/>
            <a:p>
              <a:r>
                <a:rPr lang="en-US" smtClean="0"/>
                <a:t>A</a:t>
              </a:r>
              <a:endParaRPr lang="en-US"/>
            </a:p>
          </p:txBody>
        </p:sp>
        <p:sp>
          <p:nvSpPr>
            <p:cNvPr id="12" name="TextBox 11"/>
            <p:cNvSpPr txBox="1"/>
            <p:nvPr/>
          </p:nvSpPr>
          <p:spPr>
            <a:xfrm>
              <a:off x="4235456" y="2746470"/>
              <a:ext cx="362645" cy="369332"/>
            </a:xfrm>
            <a:prstGeom prst="rect">
              <a:avLst/>
            </a:prstGeom>
            <a:noFill/>
          </p:spPr>
          <p:txBody>
            <a:bodyPr wrap="square" rtlCol="0">
              <a:spAutoFit/>
            </a:bodyPr>
            <a:lstStyle/>
            <a:p>
              <a:r>
                <a:rPr lang="en-US" smtClean="0"/>
                <a:t>B</a:t>
              </a:r>
              <a:endParaRPr lang="en-US"/>
            </a:p>
          </p:txBody>
        </p:sp>
        <p:sp>
          <p:nvSpPr>
            <p:cNvPr id="13" name="TextBox 12"/>
            <p:cNvSpPr txBox="1"/>
            <p:nvPr/>
          </p:nvSpPr>
          <p:spPr>
            <a:xfrm>
              <a:off x="2102605" y="3585029"/>
              <a:ext cx="362645" cy="510835"/>
            </a:xfrm>
            <a:prstGeom prst="rect">
              <a:avLst/>
            </a:prstGeom>
            <a:noFill/>
          </p:spPr>
          <p:txBody>
            <a:bodyPr wrap="square" rtlCol="0">
              <a:spAutoFit/>
            </a:bodyPr>
            <a:lstStyle/>
            <a:p>
              <a:r>
                <a:rPr lang="en-US" smtClean="0"/>
                <a:t>A</a:t>
              </a:r>
              <a:endParaRPr lang="en-US"/>
            </a:p>
          </p:txBody>
        </p:sp>
        <p:sp>
          <p:nvSpPr>
            <p:cNvPr id="14" name="TextBox 13"/>
            <p:cNvSpPr txBox="1"/>
            <p:nvPr/>
          </p:nvSpPr>
          <p:spPr>
            <a:xfrm>
              <a:off x="4235456" y="3585025"/>
              <a:ext cx="362645" cy="510835"/>
            </a:xfrm>
            <a:prstGeom prst="rect">
              <a:avLst/>
            </a:prstGeom>
            <a:noFill/>
          </p:spPr>
          <p:txBody>
            <a:bodyPr wrap="square" rtlCol="0">
              <a:spAutoFit/>
            </a:bodyPr>
            <a:lstStyle/>
            <a:p>
              <a:r>
                <a:rPr lang="en-US" smtClean="0"/>
                <a:t>b</a:t>
              </a:r>
              <a:endParaRPr lang="en-US"/>
            </a:p>
          </p:txBody>
        </p:sp>
      </p:grpSp>
      <p:grpSp>
        <p:nvGrpSpPr>
          <p:cNvPr id="15" name="Group 14"/>
          <p:cNvGrpSpPr/>
          <p:nvPr/>
        </p:nvGrpSpPr>
        <p:grpSpPr>
          <a:xfrm>
            <a:off x="653164" y="3185663"/>
            <a:ext cx="2643509" cy="975608"/>
            <a:chOff x="1856572" y="2746470"/>
            <a:chExt cx="4869950" cy="1349394"/>
          </a:xfrm>
        </p:grpSpPr>
        <p:sp>
          <p:nvSpPr>
            <p:cNvPr id="16" name="Can 15"/>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p:cNvSpPr/>
            <p:nvPr/>
          </p:nvSpPr>
          <p:spPr>
            <a:xfrm rot="5400000">
              <a:off x="4193943" y="1166128"/>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n 17"/>
            <p:cNvSpPr/>
            <p:nvPr/>
          </p:nvSpPr>
          <p:spPr>
            <a:xfrm rot="5400000">
              <a:off x="2299886" y="3091003"/>
              <a:ext cx="195208" cy="362644"/>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p:cNvSpPr/>
            <p:nvPr/>
          </p:nvSpPr>
          <p:spPr>
            <a:xfrm rot="5400000">
              <a:off x="2299886" y="3419781"/>
              <a:ext cx="195208" cy="362644"/>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p:cNvSpPr/>
            <p:nvPr/>
          </p:nvSpPr>
          <p:spPr>
            <a:xfrm rot="5400000">
              <a:off x="4432737" y="3091002"/>
              <a:ext cx="195208" cy="362644"/>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p:cNvSpPr/>
            <p:nvPr/>
          </p:nvSpPr>
          <p:spPr>
            <a:xfrm rot="5400000">
              <a:off x="4432737" y="3419781"/>
              <a:ext cx="195208" cy="362644"/>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102605" y="2760682"/>
              <a:ext cx="362645" cy="510835"/>
            </a:xfrm>
            <a:prstGeom prst="rect">
              <a:avLst/>
            </a:prstGeom>
            <a:noFill/>
          </p:spPr>
          <p:txBody>
            <a:bodyPr wrap="square" rtlCol="0">
              <a:spAutoFit/>
            </a:bodyPr>
            <a:lstStyle/>
            <a:p>
              <a:r>
                <a:rPr lang="en-US" smtClean="0"/>
                <a:t>a</a:t>
              </a:r>
              <a:endParaRPr lang="en-US"/>
            </a:p>
          </p:txBody>
        </p:sp>
        <p:sp>
          <p:nvSpPr>
            <p:cNvPr id="23" name="TextBox 22"/>
            <p:cNvSpPr txBox="1"/>
            <p:nvPr/>
          </p:nvSpPr>
          <p:spPr>
            <a:xfrm>
              <a:off x="4235456" y="2746470"/>
              <a:ext cx="362645" cy="369332"/>
            </a:xfrm>
            <a:prstGeom prst="rect">
              <a:avLst/>
            </a:prstGeom>
            <a:noFill/>
          </p:spPr>
          <p:txBody>
            <a:bodyPr wrap="square" rtlCol="0">
              <a:spAutoFit/>
            </a:bodyPr>
            <a:lstStyle/>
            <a:p>
              <a:r>
                <a:rPr lang="en-US" smtClean="0"/>
                <a:t>B</a:t>
              </a:r>
              <a:endParaRPr lang="en-US"/>
            </a:p>
          </p:txBody>
        </p:sp>
        <p:sp>
          <p:nvSpPr>
            <p:cNvPr id="24" name="TextBox 23"/>
            <p:cNvSpPr txBox="1"/>
            <p:nvPr/>
          </p:nvSpPr>
          <p:spPr>
            <a:xfrm>
              <a:off x="2102605" y="3585029"/>
              <a:ext cx="362645" cy="510835"/>
            </a:xfrm>
            <a:prstGeom prst="rect">
              <a:avLst/>
            </a:prstGeom>
            <a:noFill/>
          </p:spPr>
          <p:txBody>
            <a:bodyPr wrap="square" rtlCol="0">
              <a:spAutoFit/>
            </a:bodyPr>
            <a:lstStyle/>
            <a:p>
              <a:r>
                <a:rPr lang="en-US" smtClean="0"/>
                <a:t>a</a:t>
              </a:r>
              <a:endParaRPr lang="en-US"/>
            </a:p>
          </p:txBody>
        </p:sp>
        <p:sp>
          <p:nvSpPr>
            <p:cNvPr id="25" name="TextBox 24"/>
            <p:cNvSpPr txBox="1"/>
            <p:nvPr/>
          </p:nvSpPr>
          <p:spPr>
            <a:xfrm>
              <a:off x="4235456" y="3585025"/>
              <a:ext cx="362645" cy="510835"/>
            </a:xfrm>
            <a:prstGeom prst="rect">
              <a:avLst/>
            </a:prstGeom>
            <a:noFill/>
          </p:spPr>
          <p:txBody>
            <a:bodyPr wrap="square" rtlCol="0">
              <a:spAutoFit/>
            </a:bodyPr>
            <a:lstStyle/>
            <a:p>
              <a:r>
                <a:rPr lang="en-US" smtClean="0"/>
                <a:t>b</a:t>
              </a:r>
              <a:endParaRPr lang="en-US"/>
            </a:p>
          </p:txBody>
        </p:sp>
      </p:grpSp>
      <p:grpSp>
        <p:nvGrpSpPr>
          <p:cNvPr id="26" name="Group 25"/>
          <p:cNvGrpSpPr/>
          <p:nvPr/>
        </p:nvGrpSpPr>
        <p:grpSpPr>
          <a:xfrm>
            <a:off x="653163" y="4145387"/>
            <a:ext cx="2643509" cy="975608"/>
            <a:chOff x="1856572" y="2746470"/>
            <a:chExt cx="4869950" cy="1349394"/>
          </a:xfrm>
        </p:grpSpPr>
        <p:sp>
          <p:nvSpPr>
            <p:cNvPr id="27" name="Can 26"/>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n 27"/>
            <p:cNvSpPr/>
            <p:nvPr/>
          </p:nvSpPr>
          <p:spPr>
            <a:xfrm rot="5400000">
              <a:off x="4193943" y="1166128"/>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an 28"/>
            <p:cNvSpPr/>
            <p:nvPr/>
          </p:nvSpPr>
          <p:spPr>
            <a:xfrm rot="5400000">
              <a:off x="2299886" y="3091003"/>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an 29"/>
            <p:cNvSpPr/>
            <p:nvPr/>
          </p:nvSpPr>
          <p:spPr>
            <a:xfrm rot="5400000">
              <a:off x="2299886" y="3419781"/>
              <a:ext cx="195208" cy="362644"/>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p:cNvSpPr/>
            <p:nvPr/>
          </p:nvSpPr>
          <p:spPr>
            <a:xfrm rot="5400000">
              <a:off x="4432737" y="3091002"/>
              <a:ext cx="195208" cy="362644"/>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an 31"/>
            <p:cNvSpPr/>
            <p:nvPr/>
          </p:nvSpPr>
          <p:spPr>
            <a:xfrm rot="5400000">
              <a:off x="4432737" y="3419781"/>
              <a:ext cx="195208" cy="362644"/>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102605" y="2760682"/>
              <a:ext cx="362645" cy="510835"/>
            </a:xfrm>
            <a:prstGeom prst="rect">
              <a:avLst/>
            </a:prstGeom>
            <a:noFill/>
          </p:spPr>
          <p:txBody>
            <a:bodyPr wrap="square" rtlCol="0">
              <a:spAutoFit/>
            </a:bodyPr>
            <a:lstStyle/>
            <a:p>
              <a:r>
                <a:rPr lang="en-US" smtClean="0"/>
                <a:t>A</a:t>
              </a:r>
              <a:endParaRPr lang="en-US"/>
            </a:p>
          </p:txBody>
        </p:sp>
        <p:sp>
          <p:nvSpPr>
            <p:cNvPr id="34" name="TextBox 33"/>
            <p:cNvSpPr txBox="1"/>
            <p:nvPr/>
          </p:nvSpPr>
          <p:spPr>
            <a:xfrm>
              <a:off x="4235456" y="2746470"/>
              <a:ext cx="362645" cy="510835"/>
            </a:xfrm>
            <a:prstGeom prst="rect">
              <a:avLst/>
            </a:prstGeom>
            <a:noFill/>
          </p:spPr>
          <p:txBody>
            <a:bodyPr wrap="square" rtlCol="0">
              <a:spAutoFit/>
            </a:bodyPr>
            <a:lstStyle/>
            <a:p>
              <a:r>
                <a:rPr lang="en-US" smtClean="0"/>
                <a:t>b</a:t>
              </a:r>
              <a:endParaRPr lang="en-US"/>
            </a:p>
          </p:txBody>
        </p:sp>
        <p:sp>
          <p:nvSpPr>
            <p:cNvPr id="35" name="TextBox 34"/>
            <p:cNvSpPr txBox="1"/>
            <p:nvPr/>
          </p:nvSpPr>
          <p:spPr>
            <a:xfrm>
              <a:off x="2102605" y="3585029"/>
              <a:ext cx="362645" cy="510835"/>
            </a:xfrm>
            <a:prstGeom prst="rect">
              <a:avLst/>
            </a:prstGeom>
            <a:noFill/>
          </p:spPr>
          <p:txBody>
            <a:bodyPr wrap="square" rtlCol="0">
              <a:spAutoFit/>
            </a:bodyPr>
            <a:lstStyle/>
            <a:p>
              <a:r>
                <a:rPr lang="en-US"/>
                <a:t>a</a:t>
              </a:r>
            </a:p>
          </p:txBody>
        </p:sp>
        <p:sp>
          <p:nvSpPr>
            <p:cNvPr id="36" name="TextBox 35"/>
            <p:cNvSpPr txBox="1"/>
            <p:nvPr/>
          </p:nvSpPr>
          <p:spPr>
            <a:xfrm>
              <a:off x="4254383" y="3585025"/>
              <a:ext cx="362645" cy="369333"/>
            </a:xfrm>
            <a:prstGeom prst="rect">
              <a:avLst/>
            </a:prstGeom>
            <a:noFill/>
          </p:spPr>
          <p:txBody>
            <a:bodyPr wrap="square" rtlCol="0">
              <a:spAutoFit/>
            </a:bodyPr>
            <a:lstStyle/>
            <a:p>
              <a:r>
                <a:rPr lang="en-US" smtClean="0"/>
                <a:t>b</a:t>
              </a:r>
              <a:endParaRPr lang="en-US"/>
            </a:p>
          </p:txBody>
        </p:sp>
      </p:grpSp>
      <p:grpSp>
        <p:nvGrpSpPr>
          <p:cNvPr id="37" name="Group 36"/>
          <p:cNvGrpSpPr/>
          <p:nvPr/>
        </p:nvGrpSpPr>
        <p:grpSpPr>
          <a:xfrm>
            <a:off x="653162" y="5201284"/>
            <a:ext cx="2643509" cy="975605"/>
            <a:chOff x="1856572" y="2746470"/>
            <a:chExt cx="4869950" cy="1349390"/>
          </a:xfrm>
        </p:grpSpPr>
        <p:sp>
          <p:nvSpPr>
            <p:cNvPr id="38" name="Can 37"/>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an 38"/>
            <p:cNvSpPr/>
            <p:nvPr/>
          </p:nvSpPr>
          <p:spPr>
            <a:xfrm rot="5400000">
              <a:off x="4193943" y="1166128"/>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an 39"/>
            <p:cNvSpPr/>
            <p:nvPr/>
          </p:nvSpPr>
          <p:spPr>
            <a:xfrm rot="5400000">
              <a:off x="2299886" y="3091003"/>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an 40"/>
            <p:cNvSpPr/>
            <p:nvPr/>
          </p:nvSpPr>
          <p:spPr>
            <a:xfrm rot="5400000">
              <a:off x="2299886" y="3419781"/>
              <a:ext cx="195208" cy="362644"/>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n 41"/>
            <p:cNvSpPr/>
            <p:nvPr/>
          </p:nvSpPr>
          <p:spPr>
            <a:xfrm rot="5400000">
              <a:off x="4432737" y="3091002"/>
              <a:ext cx="195208" cy="362644"/>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an 42"/>
            <p:cNvSpPr/>
            <p:nvPr/>
          </p:nvSpPr>
          <p:spPr>
            <a:xfrm rot="5400000">
              <a:off x="4432737" y="3419781"/>
              <a:ext cx="195208" cy="362644"/>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2102605" y="2760682"/>
              <a:ext cx="362645" cy="510835"/>
            </a:xfrm>
            <a:prstGeom prst="rect">
              <a:avLst/>
            </a:prstGeom>
            <a:noFill/>
          </p:spPr>
          <p:txBody>
            <a:bodyPr wrap="square" rtlCol="0">
              <a:spAutoFit/>
            </a:bodyPr>
            <a:lstStyle/>
            <a:p>
              <a:r>
                <a:rPr lang="en-US" smtClean="0"/>
                <a:t>A</a:t>
              </a:r>
              <a:endParaRPr lang="en-US"/>
            </a:p>
          </p:txBody>
        </p:sp>
        <p:sp>
          <p:nvSpPr>
            <p:cNvPr id="45" name="TextBox 44"/>
            <p:cNvSpPr txBox="1"/>
            <p:nvPr/>
          </p:nvSpPr>
          <p:spPr>
            <a:xfrm>
              <a:off x="4235456" y="2746470"/>
              <a:ext cx="362645" cy="510835"/>
            </a:xfrm>
            <a:prstGeom prst="rect">
              <a:avLst/>
            </a:prstGeom>
            <a:noFill/>
          </p:spPr>
          <p:txBody>
            <a:bodyPr wrap="square" rtlCol="0">
              <a:spAutoFit/>
            </a:bodyPr>
            <a:lstStyle/>
            <a:p>
              <a:r>
                <a:rPr lang="en-US" smtClean="0"/>
                <a:t>B</a:t>
              </a:r>
              <a:endParaRPr lang="en-US"/>
            </a:p>
          </p:txBody>
        </p:sp>
        <p:sp>
          <p:nvSpPr>
            <p:cNvPr id="46" name="TextBox 45"/>
            <p:cNvSpPr txBox="1"/>
            <p:nvPr/>
          </p:nvSpPr>
          <p:spPr>
            <a:xfrm>
              <a:off x="2140460" y="3585029"/>
              <a:ext cx="362645" cy="369332"/>
            </a:xfrm>
            <a:prstGeom prst="rect">
              <a:avLst/>
            </a:prstGeom>
            <a:noFill/>
          </p:spPr>
          <p:txBody>
            <a:bodyPr wrap="square" rtlCol="0">
              <a:spAutoFit/>
            </a:bodyPr>
            <a:lstStyle/>
            <a:p>
              <a:r>
                <a:rPr lang="en-US" smtClean="0"/>
                <a:t>a</a:t>
              </a:r>
              <a:endParaRPr lang="en-US"/>
            </a:p>
          </p:txBody>
        </p:sp>
        <p:sp>
          <p:nvSpPr>
            <p:cNvPr id="47" name="TextBox 46"/>
            <p:cNvSpPr txBox="1"/>
            <p:nvPr/>
          </p:nvSpPr>
          <p:spPr>
            <a:xfrm>
              <a:off x="4223186" y="3585025"/>
              <a:ext cx="362645" cy="510835"/>
            </a:xfrm>
            <a:prstGeom prst="rect">
              <a:avLst/>
            </a:prstGeom>
            <a:noFill/>
          </p:spPr>
          <p:txBody>
            <a:bodyPr wrap="square" rtlCol="0">
              <a:spAutoFit/>
            </a:bodyPr>
            <a:lstStyle/>
            <a:p>
              <a:r>
                <a:rPr lang="en-US" smtClean="0"/>
                <a:t>B</a:t>
              </a:r>
              <a:endParaRPr lang="en-US"/>
            </a:p>
          </p:txBody>
        </p:sp>
      </p:grpSp>
      <p:grpSp>
        <p:nvGrpSpPr>
          <p:cNvPr id="48" name="Group 47"/>
          <p:cNvGrpSpPr/>
          <p:nvPr/>
        </p:nvGrpSpPr>
        <p:grpSpPr>
          <a:xfrm>
            <a:off x="5242097" y="2322638"/>
            <a:ext cx="2643509" cy="975608"/>
            <a:chOff x="1856572" y="2746470"/>
            <a:chExt cx="4869950" cy="1349394"/>
          </a:xfrm>
        </p:grpSpPr>
        <p:sp>
          <p:nvSpPr>
            <p:cNvPr id="49" name="Can 48"/>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an 49"/>
            <p:cNvSpPr/>
            <p:nvPr/>
          </p:nvSpPr>
          <p:spPr>
            <a:xfrm rot="5400000">
              <a:off x="4193943" y="1166128"/>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an 50"/>
            <p:cNvSpPr/>
            <p:nvPr/>
          </p:nvSpPr>
          <p:spPr>
            <a:xfrm rot="5400000">
              <a:off x="2299886" y="3091003"/>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an 51"/>
            <p:cNvSpPr/>
            <p:nvPr/>
          </p:nvSpPr>
          <p:spPr>
            <a:xfrm rot="5400000">
              <a:off x="2299886" y="3419781"/>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an 52"/>
            <p:cNvSpPr/>
            <p:nvPr/>
          </p:nvSpPr>
          <p:spPr>
            <a:xfrm rot="5400000">
              <a:off x="4432737" y="3091002"/>
              <a:ext cx="195208" cy="362644"/>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an 53"/>
            <p:cNvSpPr/>
            <p:nvPr/>
          </p:nvSpPr>
          <p:spPr>
            <a:xfrm rot="5400000">
              <a:off x="4432737" y="3419781"/>
              <a:ext cx="195208" cy="362644"/>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2102605" y="2760682"/>
              <a:ext cx="362645" cy="369331"/>
            </a:xfrm>
            <a:prstGeom prst="rect">
              <a:avLst/>
            </a:prstGeom>
            <a:noFill/>
          </p:spPr>
          <p:txBody>
            <a:bodyPr wrap="square" rtlCol="0">
              <a:spAutoFit/>
            </a:bodyPr>
            <a:lstStyle/>
            <a:p>
              <a:r>
                <a:rPr lang="en-US" smtClean="0"/>
                <a:t>A</a:t>
              </a:r>
              <a:endParaRPr lang="en-US"/>
            </a:p>
          </p:txBody>
        </p:sp>
        <p:sp>
          <p:nvSpPr>
            <p:cNvPr id="56" name="TextBox 55"/>
            <p:cNvSpPr txBox="1"/>
            <p:nvPr/>
          </p:nvSpPr>
          <p:spPr>
            <a:xfrm>
              <a:off x="4235456" y="2746470"/>
              <a:ext cx="362645" cy="369332"/>
            </a:xfrm>
            <a:prstGeom prst="rect">
              <a:avLst/>
            </a:prstGeom>
            <a:noFill/>
          </p:spPr>
          <p:txBody>
            <a:bodyPr wrap="square" rtlCol="0">
              <a:spAutoFit/>
            </a:bodyPr>
            <a:lstStyle/>
            <a:p>
              <a:r>
                <a:rPr lang="en-US" smtClean="0"/>
                <a:t>B</a:t>
              </a:r>
              <a:endParaRPr lang="en-US"/>
            </a:p>
          </p:txBody>
        </p:sp>
        <p:sp>
          <p:nvSpPr>
            <p:cNvPr id="57" name="TextBox 56"/>
            <p:cNvSpPr txBox="1"/>
            <p:nvPr/>
          </p:nvSpPr>
          <p:spPr>
            <a:xfrm>
              <a:off x="2102605" y="3585029"/>
              <a:ext cx="362645" cy="510835"/>
            </a:xfrm>
            <a:prstGeom prst="rect">
              <a:avLst/>
            </a:prstGeom>
            <a:noFill/>
          </p:spPr>
          <p:txBody>
            <a:bodyPr wrap="square" rtlCol="0">
              <a:spAutoFit/>
            </a:bodyPr>
            <a:lstStyle/>
            <a:p>
              <a:r>
                <a:rPr lang="en-US" smtClean="0"/>
                <a:t>A</a:t>
              </a:r>
              <a:endParaRPr lang="en-US"/>
            </a:p>
          </p:txBody>
        </p:sp>
        <p:sp>
          <p:nvSpPr>
            <p:cNvPr id="58" name="TextBox 57"/>
            <p:cNvSpPr txBox="1"/>
            <p:nvPr/>
          </p:nvSpPr>
          <p:spPr>
            <a:xfrm>
              <a:off x="4235456" y="3585025"/>
              <a:ext cx="362645" cy="510835"/>
            </a:xfrm>
            <a:prstGeom prst="rect">
              <a:avLst/>
            </a:prstGeom>
            <a:noFill/>
          </p:spPr>
          <p:txBody>
            <a:bodyPr wrap="square" rtlCol="0">
              <a:spAutoFit/>
            </a:bodyPr>
            <a:lstStyle/>
            <a:p>
              <a:r>
                <a:rPr lang="en-US" smtClean="0"/>
                <a:t>B</a:t>
              </a:r>
              <a:endParaRPr lang="en-US"/>
            </a:p>
          </p:txBody>
        </p:sp>
      </p:grpSp>
      <p:grpSp>
        <p:nvGrpSpPr>
          <p:cNvPr id="59" name="Group 58"/>
          <p:cNvGrpSpPr/>
          <p:nvPr/>
        </p:nvGrpSpPr>
        <p:grpSpPr>
          <a:xfrm>
            <a:off x="5242097" y="3195938"/>
            <a:ext cx="2643509" cy="975608"/>
            <a:chOff x="1856572" y="2746470"/>
            <a:chExt cx="4869950" cy="1349394"/>
          </a:xfrm>
        </p:grpSpPr>
        <p:sp>
          <p:nvSpPr>
            <p:cNvPr id="60" name="Can 59"/>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an 60"/>
            <p:cNvSpPr/>
            <p:nvPr/>
          </p:nvSpPr>
          <p:spPr>
            <a:xfrm rot="5400000">
              <a:off x="4193943" y="1166128"/>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an 61"/>
            <p:cNvSpPr/>
            <p:nvPr/>
          </p:nvSpPr>
          <p:spPr>
            <a:xfrm rot="5400000">
              <a:off x="2299886" y="3091003"/>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n 62"/>
            <p:cNvSpPr/>
            <p:nvPr/>
          </p:nvSpPr>
          <p:spPr>
            <a:xfrm rot="5400000">
              <a:off x="2299886" y="3419781"/>
              <a:ext cx="195208" cy="362644"/>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an 63"/>
            <p:cNvSpPr/>
            <p:nvPr/>
          </p:nvSpPr>
          <p:spPr>
            <a:xfrm rot="5400000">
              <a:off x="4432737" y="3091002"/>
              <a:ext cx="195208" cy="362644"/>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an 64"/>
            <p:cNvSpPr/>
            <p:nvPr/>
          </p:nvSpPr>
          <p:spPr>
            <a:xfrm rot="5400000">
              <a:off x="4432737" y="3419781"/>
              <a:ext cx="195208" cy="362644"/>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2102605" y="2760682"/>
              <a:ext cx="362645" cy="369331"/>
            </a:xfrm>
            <a:prstGeom prst="rect">
              <a:avLst/>
            </a:prstGeom>
            <a:noFill/>
          </p:spPr>
          <p:txBody>
            <a:bodyPr wrap="square" rtlCol="0">
              <a:spAutoFit/>
            </a:bodyPr>
            <a:lstStyle/>
            <a:p>
              <a:r>
                <a:rPr lang="en-US" smtClean="0"/>
                <a:t>A</a:t>
              </a:r>
              <a:endParaRPr lang="en-US"/>
            </a:p>
          </p:txBody>
        </p:sp>
        <p:sp>
          <p:nvSpPr>
            <p:cNvPr id="67" name="TextBox 66"/>
            <p:cNvSpPr txBox="1"/>
            <p:nvPr/>
          </p:nvSpPr>
          <p:spPr>
            <a:xfrm>
              <a:off x="4235456" y="2746470"/>
              <a:ext cx="362645" cy="369332"/>
            </a:xfrm>
            <a:prstGeom prst="rect">
              <a:avLst/>
            </a:prstGeom>
            <a:noFill/>
          </p:spPr>
          <p:txBody>
            <a:bodyPr wrap="square" rtlCol="0">
              <a:spAutoFit/>
            </a:bodyPr>
            <a:lstStyle/>
            <a:p>
              <a:r>
                <a:rPr lang="en-US" smtClean="0"/>
                <a:t>B</a:t>
              </a:r>
              <a:endParaRPr lang="en-US"/>
            </a:p>
          </p:txBody>
        </p:sp>
        <p:sp>
          <p:nvSpPr>
            <p:cNvPr id="68" name="TextBox 67"/>
            <p:cNvSpPr txBox="1"/>
            <p:nvPr/>
          </p:nvSpPr>
          <p:spPr>
            <a:xfrm>
              <a:off x="2102605" y="3585029"/>
              <a:ext cx="362645" cy="510835"/>
            </a:xfrm>
            <a:prstGeom prst="rect">
              <a:avLst/>
            </a:prstGeom>
            <a:noFill/>
          </p:spPr>
          <p:txBody>
            <a:bodyPr wrap="square" rtlCol="0">
              <a:spAutoFit/>
            </a:bodyPr>
            <a:lstStyle/>
            <a:p>
              <a:r>
                <a:rPr lang="en-US" smtClean="0"/>
                <a:t>a</a:t>
              </a:r>
              <a:endParaRPr lang="en-US"/>
            </a:p>
          </p:txBody>
        </p:sp>
        <p:sp>
          <p:nvSpPr>
            <p:cNvPr id="69" name="TextBox 68"/>
            <p:cNvSpPr txBox="1"/>
            <p:nvPr/>
          </p:nvSpPr>
          <p:spPr>
            <a:xfrm>
              <a:off x="4235456" y="3585025"/>
              <a:ext cx="362645" cy="510835"/>
            </a:xfrm>
            <a:prstGeom prst="rect">
              <a:avLst/>
            </a:prstGeom>
            <a:noFill/>
          </p:spPr>
          <p:txBody>
            <a:bodyPr wrap="square" rtlCol="0">
              <a:spAutoFit/>
            </a:bodyPr>
            <a:lstStyle/>
            <a:p>
              <a:r>
                <a:rPr lang="en-US" smtClean="0"/>
                <a:t>b</a:t>
              </a:r>
              <a:endParaRPr lang="en-US"/>
            </a:p>
          </p:txBody>
        </p:sp>
      </p:grpSp>
      <p:grpSp>
        <p:nvGrpSpPr>
          <p:cNvPr id="70" name="Group 69"/>
          <p:cNvGrpSpPr/>
          <p:nvPr/>
        </p:nvGrpSpPr>
        <p:grpSpPr>
          <a:xfrm>
            <a:off x="5242096" y="4155662"/>
            <a:ext cx="2643509" cy="975608"/>
            <a:chOff x="1856572" y="2746470"/>
            <a:chExt cx="4869950" cy="1349394"/>
          </a:xfrm>
        </p:grpSpPr>
        <p:sp>
          <p:nvSpPr>
            <p:cNvPr id="71" name="Can 70"/>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an 71"/>
            <p:cNvSpPr/>
            <p:nvPr/>
          </p:nvSpPr>
          <p:spPr>
            <a:xfrm rot="5400000">
              <a:off x="4193943" y="1166128"/>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an 72"/>
            <p:cNvSpPr/>
            <p:nvPr/>
          </p:nvSpPr>
          <p:spPr>
            <a:xfrm rot="5400000">
              <a:off x="2299886" y="3091003"/>
              <a:ext cx="195208" cy="362644"/>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an 73"/>
            <p:cNvSpPr/>
            <p:nvPr/>
          </p:nvSpPr>
          <p:spPr>
            <a:xfrm rot="5400000">
              <a:off x="2299886" y="3419781"/>
              <a:ext cx="195208" cy="362644"/>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an 74"/>
            <p:cNvSpPr/>
            <p:nvPr/>
          </p:nvSpPr>
          <p:spPr>
            <a:xfrm rot="5400000">
              <a:off x="4432737" y="3091002"/>
              <a:ext cx="195208" cy="362644"/>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an 75"/>
            <p:cNvSpPr/>
            <p:nvPr/>
          </p:nvSpPr>
          <p:spPr>
            <a:xfrm rot="5400000">
              <a:off x="4432737" y="3419781"/>
              <a:ext cx="195208" cy="362644"/>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2102605" y="2760682"/>
              <a:ext cx="362645" cy="510835"/>
            </a:xfrm>
            <a:prstGeom prst="rect">
              <a:avLst/>
            </a:prstGeom>
            <a:noFill/>
          </p:spPr>
          <p:txBody>
            <a:bodyPr wrap="square" rtlCol="0">
              <a:spAutoFit/>
            </a:bodyPr>
            <a:lstStyle/>
            <a:p>
              <a:r>
                <a:rPr lang="en-US"/>
                <a:t>a</a:t>
              </a:r>
            </a:p>
          </p:txBody>
        </p:sp>
        <p:sp>
          <p:nvSpPr>
            <p:cNvPr id="78" name="TextBox 77"/>
            <p:cNvSpPr txBox="1"/>
            <p:nvPr/>
          </p:nvSpPr>
          <p:spPr>
            <a:xfrm>
              <a:off x="4235456" y="2746470"/>
              <a:ext cx="362645" cy="510835"/>
            </a:xfrm>
            <a:prstGeom prst="rect">
              <a:avLst/>
            </a:prstGeom>
            <a:noFill/>
          </p:spPr>
          <p:txBody>
            <a:bodyPr wrap="square" rtlCol="0">
              <a:spAutoFit/>
            </a:bodyPr>
            <a:lstStyle/>
            <a:p>
              <a:r>
                <a:rPr lang="en-US" smtClean="0"/>
                <a:t>b</a:t>
              </a:r>
              <a:endParaRPr lang="en-US"/>
            </a:p>
          </p:txBody>
        </p:sp>
        <p:sp>
          <p:nvSpPr>
            <p:cNvPr id="79" name="TextBox 78"/>
            <p:cNvSpPr txBox="1"/>
            <p:nvPr/>
          </p:nvSpPr>
          <p:spPr>
            <a:xfrm>
              <a:off x="2102605" y="3585029"/>
              <a:ext cx="362645" cy="510835"/>
            </a:xfrm>
            <a:prstGeom prst="rect">
              <a:avLst/>
            </a:prstGeom>
            <a:noFill/>
          </p:spPr>
          <p:txBody>
            <a:bodyPr wrap="square" rtlCol="0">
              <a:spAutoFit/>
            </a:bodyPr>
            <a:lstStyle/>
            <a:p>
              <a:r>
                <a:rPr lang="en-US"/>
                <a:t>a</a:t>
              </a:r>
            </a:p>
          </p:txBody>
        </p:sp>
        <p:sp>
          <p:nvSpPr>
            <p:cNvPr id="80" name="TextBox 79"/>
            <p:cNvSpPr txBox="1"/>
            <p:nvPr/>
          </p:nvSpPr>
          <p:spPr>
            <a:xfrm>
              <a:off x="4254383" y="3585025"/>
              <a:ext cx="362645" cy="369333"/>
            </a:xfrm>
            <a:prstGeom prst="rect">
              <a:avLst/>
            </a:prstGeom>
            <a:noFill/>
          </p:spPr>
          <p:txBody>
            <a:bodyPr wrap="square" rtlCol="0">
              <a:spAutoFit/>
            </a:bodyPr>
            <a:lstStyle/>
            <a:p>
              <a:r>
                <a:rPr lang="en-US" smtClean="0"/>
                <a:t>b</a:t>
              </a:r>
              <a:endParaRPr lang="en-US"/>
            </a:p>
          </p:txBody>
        </p:sp>
      </p:grpSp>
      <p:grpSp>
        <p:nvGrpSpPr>
          <p:cNvPr id="81" name="Group 80"/>
          <p:cNvGrpSpPr/>
          <p:nvPr/>
        </p:nvGrpSpPr>
        <p:grpSpPr>
          <a:xfrm>
            <a:off x="5242095" y="5211560"/>
            <a:ext cx="2643509" cy="873302"/>
            <a:chOff x="1856572" y="2746470"/>
            <a:chExt cx="4869950" cy="1207891"/>
          </a:xfrm>
        </p:grpSpPr>
        <p:sp>
          <p:nvSpPr>
            <p:cNvPr id="82" name="Can 81"/>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an 82"/>
            <p:cNvSpPr/>
            <p:nvPr/>
          </p:nvSpPr>
          <p:spPr>
            <a:xfrm rot="5400000">
              <a:off x="4193943" y="1166128"/>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Can 83"/>
            <p:cNvSpPr/>
            <p:nvPr/>
          </p:nvSpPr>
          <p:spPr>
            <a:xfrm rot="5400000">
              <a:off x="2299886" y="3091003"/>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an 84"/>
            <p:cNvSpPr/>
            <p:nvPr/>
          </p:nvSpPr>
          <p:spPr>
            <a:xfrm rot="5400000">
              <a:off x="2299886" y="3419781"/>
              <a:ext cx="195208" cy="362644"/>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an 85"/>
            <p:cNvSpPr/>
            <p:nvPr/>
          </p:nvSpPr>
          <p:spPr>
            <a:xfrm rot="5400000">
              <a:off x="4432737" y="3091002"/>
              <a:ext cx="195208" cy="362644"/>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an 86"/>
            <p:cNvSpPr/>
            <p:nvPr/>
          </p:nvSpPr>
          <p:spPr>
            <a:xfrm rot="5400000">
              <a:off x="4432737" y="3419781"/>
              <a:ext cx="195208" cy="362644"/>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2102605" y="2760682"/>
              <a:ext cx="362645" cy="510835"/>
            </a:xfrm>
            <a:prstGeom prst="rect">
              <a:avLst/>
            </a:prstGeom>
            <a:noFill/>
          </p:spPr>
          <p:txBody>
            <a:bodyPr wrap="square" rtlCol="0">
              <a:spAutoFit/>
            </a:bodyPr>
            <a:lstStyle/>
            <a:p>
              <a:r>
                <a:rPr lang="en-US" smtClean="0"/>
                <a:t>A</a:t>
              </a:r>
              <a:endParaRPr lang="en-US"/>
            </a:p>
          </p:txBody>
        </p:sp>
        <p:sp>
          <p:nvSpPr>
            <p:cNvPr id="89" name="TextBox 88"/>
            <p:cNvSpPr txBox="1"/>
            <p:nvPr/>
          </p:nvSpPr>
          <p:spPr>
            <a:xfrm>
              <a:off x="4235456" y="2746470"/>
              <a:ext cx="362645" cy="510835"/>
            </a:xfrm>
            <a:prstGeom prst="rect">
              <a:avLst/>
            </a:prstGeom>
            <a:noFill/>
          </p:spPr>
          <p:txBody>
            <a:bodyPr wrap="square" rtlCol="0">
              <a:spAutoFit/>
            </a:bodyPr>
            <a:lstStyle/>
            <a:p>
              <a:r>
                <a:rPr lang="en-US" smtClean="0"/>
                <a:t>B</a:t>
              </a:r>
              <a:endParaRPr lang="en-US"/>
            </a:p>
          </p:txBody>
        </p:sp>
        <p:sp>
          <p:nvSpPr>
            <p:cNvPr id="90" name="TextBox 89"/>
            <p:cNvSpPr txBox="1"/>
            <p:nvPr/>
          </p:nvSpPr>
          <p:spPr>
            <a:xfrm>
              <a:off x="2140460" y="3585029"/>
              <a:ext cx="362645" cy="369332"/>
            </a:xfrm>
            <a:prstGeom prst="rect">
              <a:avLst/>
            </a:prstGeom>
            <a:noFill/>
          </p:spPr>
          <p:txBody>
            <a:bodyPr wrap="square" rtlCol="0">
              <a:spAutoFit/>
            </a:bodyPr>
            <a:lstStyle/>
            <a:p>
              <a:r>
                <a:rPr lang="en-US" smtClean="0"/>
                <a:t>a</a:t>
              </a:r>
              <a:endParaRPr lang="en-US"/>
            </a:p>
          </p:txBody>
        </p:sp>
        <p:sp>
          <p:nvSpPr>
            <p:cNvPr id="91" name="TextBox 90"/>
            <p:cNvSpPr txBox="1"/>
            <p:nvPr/>
          </p:nvSpPr>
          <p:spPr>
            <a:xfrm>
              <a:off x="4254383" y="3585025"/>
              <a:ext cx="362645" cy="369333"/>
            </a:xfrm>
            <a:prstGeom prst="rect">
              <a:avLst/>
            </a:prstGeom>
            <a:noFill/>
          </p:spPr>
          <p:txBody>
            <a:bodyPr wrap="square" rtlCol="0">
              <a:spAutoFit/>
            </a:bodyPr>
            <a:lstStyle/>
            <a:p>
              <a:r>
                <a:rPr lang="en-US" smtClean="0"/>
                <a:t>b</a:t>
              </a:r>
              <a:endParaRPr lang="en-US"/>
            </a:p>
          </p:txBody>
        </p:sp>
      </p:grpSp>
      <p:sp>
        <p:nvSpPr>
          <p:cNvPr id="2" name="TextBox 1"/>
          <p:cNvSpPr txBox="1"/>
          <p:nvPr/>
        </p:nvSpPr>
        <p:spPr>
          <a:xfrm>
            <a:off x="4121222" y="3776055"/>
            <a:ext cx="702733" cy="369332"/>
          </a:xfrm>
          <a:prstGeom prst="rect">
            <a:avLst/>
          </a:prstGeom>
          <a:noFill/>
        </p:spPr>
        <p:txBody>
          <a:bodyPr wrap="square" rtlCol="0">
            <a:spAutoFit/>
          </a:bodyPr>
          <a:lstStyle/>
          <a:p>
            <a:r>
              <a:rPr lang="en-US" smtClean="0"/>
              <a:t>VS.</a:t>
            </a:r>
            <a:endParaRPr lang="en-US"/>
          </a:p>
        </p:txBody>
      </p:sp>
      <p:sp>
        <p:nvSpPr>
          <p:cNvPr id="92" name="TextBox 91"/>
          <p:cNvSpPr txBox="1"/>
          <p:nvPr/>
        </p:nvSpPr>
        <p:spPr>
          <a:xfrm>
            <a:off x="1419385" y="6277527"/>
            <a:ext cx="885179" cy="369332"/>
          </a:xfrm>
          <a:prstGeom prst="rect">
            <a:avLst/>
          </a:prstGeom>
          <a:noFill/>
        </p:spPr>
        <p:txBody>
          <a:bodyPr wrap="none" rtlCol="0">
            <a:spAutoFit/>
          </a:bodyPr>
          <a:lstStyle/>
          <a:p>
            <a:r>
              <a:rPr lang="en-US" smtClean="0"/>
              <a:t>No LD</a:t>
            </a:r>
            <a:endParaRPr lang="en-US"/>
          </a:p>
        </p:txBody>
      </p:sp>
      <p:sp>
        <p:nvSpPr>
          <p:cNvPr id="93" name="TextBox 92"/>
          <p:cNvSpPr txBox="1"/>
          <p:nvPr/>
        </p:nvSpPr>
        <p:spPr>
          <a:xfrm>
            <a:off x="5994242" y="6292930"/>
            <a:ext cx="1595309" cy="369332"/>
          </a:xfrm>
          <a:prstGeom prst="rect">
            <a:avLst/>
          </a:prstGeom>
          <a:noFill/>
        </p:spPr>
        <p:txBody>
          <a:bodyPr wrap="none" rtlCol="0">
            <a:spAutoFit/>
          </a:bodyPr>
          <a:lstStyle/>
          <a:p>
            <a:r>
              <a:rPr lang="en-US" smtClean="0"/>
              <a:t>Complete LD</a:t>
            </a:r>
            <a:endParaRPr lang="en-US"/>
          </a:p>
        </p:txBody>
      </p:sp>
    </p:spTree>
    <p:extLst>
      <p:ext uri="{BB962C8B-B14F-4D97-AF65-F5344CB8AC3E}">
        <p14:creationId xmlns:p14="http://schemas.microsoft.com/office/powerpoint/2010/main" val="16323773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086" y="262467"/>
            <a:ext cx="7886700" cy="6045865"/>
          </a:xfrm>
        </p:spPr>
        <p:txBody>
          <a:bodyPr/>
          <a:lstStyle/>
          <a:p>
            <a:pPr marL="0" indent="0">
              <a:buNone/>
            </a:pPr>
            <a:r>
              <a:rPr lang="en-US" smtClean="0"/>
              <a:t>Last Week: Statistics for Measuring LD</a:t>
            </a:r>
          </a:p>
        </p:txBody>
      </p:sp>
      <p:grpSp>
        <p:nvGrpSpPr>
          <p:cNvPr id="4" name="Group 3"/>
          <p:cNvGrpSpPr/>
          <p:nvPr/>
        </p:nvGrpSpPr>
        <p:grpSpPr>
          <a:xfrm>
            <a:off x="653164" y="2312363"/>
            <a:ext cx="2643509" cy="975608"/>
            <a:chOff x="1856572" y="2746470"/>
            <a:chExt cx="4869950" cy="1349394"/>
          </a:xfrm>
        </p:grpSpPr>
        <p:sp>
          <p:nvSpPr>
            <p:cNvPr id="5" name="Can 4"/>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5"/>
            <p:cNvSpPr/>
            <p:nvPr/>
          </p:nvSpPr>
          <p:spPr>
            <a:xfrm rot="5400000">
              <a:off x="4193943" y="1166128"/>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n 6"/>
            <p:cNvSpPr/>
            <p:nvPr/>
          </p:nvSpPr>
          <p:spPr>
            <a:xfrm rot="5400000">
              <a:off x="2299886" y="3091003"/>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n 7"/>
            <p:cNvSpPr/>
            <p:nvPr/>
          </p:nvSpPr>
          <p:spPr>
            <a:xfrm rot="5400000">
              <a:off x="2299886" y="3419781"/>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p:cNvSpPr/>
            <p:nvPr/>
          </p:nvSpPr>
          <p:spPr>
            <a:xfrm rot="5400000">
              <a:off x="4432737" y="3091002"/>
              <a:ext cx="195208" cy="362644"/>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n 9"/>
            <p:cNvSpPr/>
            <p:nvPr/>
          </p:nvSpPr>
          <p:spPr>
            <a:xfrm rot="5400000">
              <a:off x="4432737" y="3419781"/>
              <a:ext cx="195208" cy="362644"/>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102605" y="2760682"/>
              <a:ext cx="362645" cy="369331"/>
            </a:xfrm>
            <a:prstGeom prst="rect">
              <a:avLst/>
            </a:prstGeom>
            <a:noFill/>
          </p:spPr>
          <p:txBody>
            <a:bodyPr wrap="square" rtlCol="0">
              <a:spAutoFit/>
            </a:bodyPr>
            <a:lstStyle/>
            <a:p>
              <a:r>
                <a:rPr lang="en-US" smtClean="0"/>
                <a:t>A</a:t>
              </a:r>
              <a:endParaRPr lang="en-US"/>
            </a:p>
          </p:txBody>
        </p:sp>
        <p:sp>
          <p:nvSpPr>
            <p:cNvPr id="12" name="TextBox 11"/>
            <p:cNvSpPr txBox="1"/>
            <p:nvPr/>
          </p:nvSpPr>
          <p:spPr>
            <a:xfrm>
              <a:off x="4235456" y="2746470"/>
              <a:ext cx="362645" cy="369332"/>
            </a:xfrm>
            <a:prstGeom prst="rect">
              <a:avLst/>
            </a:prstGeom>
            <a:noFill/>
          </p:spPr>
          <p:txBody>
            <a:bodyPr wrap="square" rtlCol="0">
              <a:spAutoFit/>
            </a:bodyPr>
            <a:lstStyle/>
            <a:p>
              <a:r>
                <a:rPr lang="en-US" smtClean="0"/>
                <a:t>B</a:t>
              </a:r>
              <a:endParaRPr lang="en-US"/>
            </a:p>
          </p:txBody>
        </p:sp>
        <p:sp>
          <p:nvSpPr>
            <p:cNvPr id="13" name="TextBox 12"/>
            <p:cNvSpPr txBox="1"/>
            <p:nvPr/>
          </p:nvSpPr>
          <p:spPr>
            <a:xfrm>
              <a:off x="2102605" y="3585029"/>
              <a:ext cx="362645" cy="510835"/>
            </a:xfrm>
            <a:prstGeom prst="rect">
              <a:avLst/>
            </a:prstGeom>
            <a:noFill/>
          </p:spPr>
          <p:txBody>
            <a:bodyPr wrap="square" rtlCol="0">
              <a:spAutoFit/>
            </a:bodyPr>
            <a:lstStyle/>
            <a:p>
              <a:r>
                <a:rPr lang="en-US" smtClean="0"/>
                <a:t>A</a:t>
              </a:r>
              <a:endParaRPr lang="en-US"/>
            </a:p>
          </p:txBody>
        </p:sp>
        <p:sp>
          <p:nvSpPr>
            <p:cNvPr id="14" name="TextBox 13"/>
            <p:cNvSpPr txBox="1"/>
            <p:nvPr/>
          </p:nvSpPr>
          <p:spPr>
            <a:xfrm>
              <a:off x="4235456" y="3585025"/>
              <a:ext cx="362645" cy="510835"/>
            </a:xfrm>
            <a:prstGeom prst="rect">
              <a:avLst/>
            </a:prstGeom>
            <a:noFill/>
          </p:spPr>
          <p:txBody>
            <a:bodyPr wrap="square" rtlCol="0">
              <a:spAutoFit/>
            </a:bodyPr>
            <a:lstStyle/>
            <a:p>
              <a:r>
                <a:rPr lang="en-US" smtClean="0"/>
                <a:t>b</a:t>
              </a:r>
              <a:endParaRPr lang="en-US"/>
            </a:p>
          </p:txBody>
        </p:sp>
      </p:grpSp>
      <p:grpSp>
        <p:nvGrpSpPr>
          <p:cNvPr id="15" name="Group 14"/>
          <p:cNvGrpSpPr/>
          <p:nvPr/>
        </p:nvGrpSpPr>
        <p:grpSpPr>
          <a:xfrm>
            <a:off x="653164" y="3185663"/>
            <a:ext cx="2643509" cy="975608"/>
            <a:chOff x="1856572" y="2746470"/>
            <a:chExt cx="4869950" cy="1349394"/>
          </a:xfrm>
        </p:grpSpPr>
        <p:sp>
          <p:nvSpPr>
            <p:cNvPr id="16" name="Can 15"/>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p:cNvSpPr/>
            <p:nvPr/>
          </p:nvSpPr>
          <p:spPr>
            <a:xfrm rot="5400000">
              <a:off x="4193943" y="1166128"/>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n 17"/>
            <p:cNvSpPr/>
            <p:nvPr/>
          </p:nvSpPr>
          <p:spPr>
            <a:xfrm rot="5400000">
              <a:off x="2299886" y="3091003"/>
              <a:ext cx="195208" cy="362644"/>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p:cNvSpPr/>
            <p:nvPr/>
          </p:nvSpPr>
          <p:spPr>
            <a:xfrm rot="5400000">
              <a:off x="2299886" y="3419781"/>
              <a:ext cx="195208" cy="362644"/>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p:cNvSpPr/>
            <p:nvPr/>
          </p:nvSpPr>
          <p:spPr>
            <a:xfrm rot="5400000">
              <a:off x="4432737" y="3091002"/>
              <a:ext cx="195208" cy="362644"/>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p:cNvSpPr/>
            <p:nvPr/>
          </p:nvSpPr>
          <p:spPr>
            <a:xfrm rot="5400000">
              <a:off x="4432737" y="3419781"/>
              <a:ext cx="195208" cy="362644"/>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102605" y="2760682"/>
              <a:ext cx="362645" cy="510835"/>
            </a:xfrm>
            <a:prstGeom prst="rect">
              <a:avLst/>
            </a:prstGeom>
            <a:noFill/>
          </p:spPr>
          <p:txBody>
            <a:bodyPr wrap="square" rtlCol="0">
              <a:spAutoFit/>
            </a:bodyPr>
            <a:lstStyle/>
            <a:p>
              <a:r>
                <a:rPr lang="en-US" smtClean="0"/>
                <a:t>a</a:t>
              </a:r>
              <a:endParaRPr lang="en-US"/>
            </a:p>
          </p:txBody>
        </p:sp>
        <p:sp>
          <p:nvSpPr>
            <p:cNvPr id="23" name="TextBox 22"/>
            <p:cNvSpPr txBox="1"/>
            <p:nvPr/>
          </p:nvSpPr>
          <p:spPr>
            <a:xfrm>
              <a:off x="4235456" y="2746470"/>
              <a:ext cx="362645" cy="369332"/>
            </a:xfrm>
            <a:prstGeom prst="rect">
              <a:avLst/>
            </a:prstGeom>
            <a:noFill/>
          </p:spPr>
          <p:txBody>
            <a:bodyPr wrap="square" rtlCol="0">
              <a:spAutoFit/>
            </a:bodyPr>
            <a:lstStyle/>
            <a:p>
              <a:r>
                <a:rPr lang="en-US" smtClean="0"/>
                <a:t>B</a:t>
              </a:r>
              <a:endParaRPr lang="en-US"/>
            </a:p>
          </p:txBody>
        </p:sp>
        <p:sp>
          <p:nvSpPr>
            <p:cNvPr id="24" name="TextBox 23"/>
            <p:cNvSpPr txBox="1"/>
            <p:nvPr/>
          </p:nvSpPr>
          <p:spPr>
            <a:xfrm>
              <a:off x="2102605" y="3585029"/>
              <a:ext cx="362645" cy="510835"/>
            </a:xfrm>
            <a:prstGeom prst="rect">
              <a:avLst/>
            </a:prstGeom>
            <a:noFill/>
          </p:spPr>
          <p:txBody>
            <a:bodyPr wrap="square" rtlCol="0">
              <a:spAutoFit/>
            </a:bodyPr>
            <a:lstStyle/>
            <a:p>
              <a:r>
                <a:rPr lang="en-US" smtClean="0"/>
                <a:t>a</a:t>
              </a:r>
              <a:endParaRPr lang="en-US"/>
            </a:p>
          </p:txBody>
        </p:sp>
        <p:sp>
          <p:nvSpPr>
            <p:cNvPr id="25" name="TextBox 24"/>
            <p:cNvSpPr txBox="1"/>
            <p:nvPr/>
          </p:nvSpPr>
          <p:spPr>
            <a:xfrm>
              <a:off x="4235456" y="3585025"/>
              <a:ext cx="362645" cy="510835"/>
            </a:xfrm>
            <a:prstGeom prst="rect">
              <a:avLst/>
            </a:prstGeom>
            <a:noFill/>
          </p:spPr>
          <p:txBody>
            <a:bodyPr wrap="square" rtlCol="0">
              <a:spAutoFit/>
            </a:bodyPr>
            <a:lstStyle/>
            <a:p>
              <a:r>
                <a:rPr lang="en-US" smtClean="0"/>
                <a:t>b</a:t>
              </a:r>
              <a:endParaRPr lang="en-US"/>
            </a:p>
          </p:txBody>
        </p:sp>
      </p:grpSp>
      <p:grpSp>
        <p:nvGrpSpPr>
          <p:cNvPr id="26" name="Group 25"/>
          <p:cNvGrpSpPr/>
          <p:nvPr/>
        </p:nvGrpSpPr>
        <p:grpSpPr>
          <a:xfrm>
            <a:off x="653163" y="4145387"/>
            <a:ext cx="2643509" cy="975608"/>
            <a:chOff x="1856572" y="2746470"/>
            <a:chExt cx="4869950" cy="1349394"/>
          </a:xfrm>
        </p:grpSpPr>
        <p:sp>
          <p:nvSpPr>
            <p:cNvPr id="27" name="Can 26"/>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n 27"/>
            <p:cNvSpPr/>
            <p:nvPr/>
          </p:nvSpPr>
          <p:spPr>
            <a:xfrm rot="5400000">
              <a:off x="4193943" y="1166128"/>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an 28"/>
            <p:cNvSpPr/>
            <p:nvPr/>
          </p:nvSpPr>
          <p:spPr>
            <a:xfrm rot="5400000">
              <a:off x="2299886" y="3091003"/>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an 29"/>
            <p:cNvSpPr/>
            <p:nvPr/>
          </p:nvSpPr>
          <p:spPr>
            <a:xfrm rot="5400000">
              <a:off x="2299886" y="3419781"/>
              <a:ext cx="195208" cy="362644"/>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an 30"/>
            <p:cNvSpPr/>
            <p:nvPr/>
          </p:nvSpPr>
          <p:spPr>
            <a:xfrm rot="5400000">
              <a:off x="4432737" y="3091002"/>
              <a:ext cx="195208" cy="362644"/>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an 31"/>
            <p:cNvSpPr/>
            <p:nvPr/>
          </p:nvSpPr>
          <p:spPr>
            <a:xfrm rot="5400000">
              <a:off x="4432737" y="3419781"/>
              <a:ext cx="195208" cy="362644"/>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102605" y="2760682"/>
              <a:ext cx="362645" cy="510835"/>
            </a:xfrm>
            <a:prstGeom prst="rect">
              <a:avLst/>
            </a:prstGeom>
            <a:noFill/>
          </p:spPr>
          <p:txBody>
            <a:bodyPr wrap="square" rtlCol="0">
              <a:spAutoFit/>
            </a:bodyPr>
            <a:lstStyle/>
            <a:p>
              <a:r>
                <a:rPr lang="en-US" smtClean="0"/>
                <a:t>A</a:t>
              </a:r>
              <a:endParaRPr lang="en-US"/>
            </a:p>
          </p:txBody>
        </p:sp>
        <p:sp>
          <p:nvSpPr>
            <p:cNvPr id="34" name="TextBox 33"/>
            <p:cNvSpPr txBox="1"/>
            <p:nvPr/>
          </p:nvSpPr>
          <p:spPr>
            <a:xfrm>
              <a:off x="4235456" y="2746470"/>
              <a:ext cx="362645" cy="510835"/>
            </a:xfrm>
            <a:prstGeom prst="rect">
              <a:avLst/>
            </a:prstGeom>
            <a:noFill/>
          </p:spPr>
          <p:txBody>
            <a:bodyPr wrap="square" rtlCol="0">
              <a:spAutoFit/>
            </a:bodyPr>
            <a:lstStyle/>
            <a:p>
              <a:r>
                <a:rPr lang="en-US" smtClean="0"/>
                <a:t>b</a:t>
              </a:r>
              <a:endParaRPr lang="en-US"/>
            </a:p>
          </p:txBody>
        </p:sp>
        <p:sp>
          <p:nvSpPr>
            <p:cNvPr id="35" name="TextBox 34"/>
            <p:cNvSpPr txBox="1"/>
            <p:nvPr/>
          </p:nvSpPr>
          <p:spPr>
            <a:xfrm>
              <a:off x="2102605" y="3585029"/>
              <a:ext cx="362645" cy="510835"/>
            </a:xfrm>
            <a:prstGeom prst="rect">
              <a:avLst/>
            </a:prstGeom>
            <a:noFill/>
          </p:spPr>
          <p:txBody>
            <a:bodyPr wrap="square" rtlCol="0">
              <a:spAutoFit/>
            </a:bodyPr>
            <a:lstStyle/>
            <a:p>
              <a:r>
                <a:rPr lang="en-US"/>
                <a:t>a</a:t>
              </a:r>
            </a:p>
          </p:txBody>
        </p:sp>
        <p:sp>
          <p:nvSpPr>
            <p:cNvPr id="36" name="TextBox 35"/>
            <p:cNvSpPr txBox="1"/>
            <p:nvPr/>
          </p:nvSpPr>
          <p:spPr>
            <a:xfrm>
              <a:off x="4254383" y="3585025"/>
              <a:ext cx="362645" cy="369333"/>
            </a:xfrm>
            <a:prstGeom prst="rect">
              <a:avLst/>
            </a:prstGeom>
            <a:noFill/>
          </p:spPr>
          <p:txBody>
            <a:bodyPr wrap="square" rtlCol="0">
              <a:spAutoFit/>
            </a:bodyPr>
            <a:lstStyle/>
            <a:p>
              <a:r>
                <a:rPr lang="en-US" smtClean="0"/>
                <a:t>b</a:t>
              </a:r>
              <a:endParaRPr lang="en-US"/>
            </a:p>
          </p:txBody>
        </p:sp>
      </p:grpSp>
      <p:grpSp>
        <p:nvGrpSpPr>
          <p:cNvPr id="37" name="Group 36"/>
          <p:cNvGrpSpPr/>
          <p:nvPr/>
        </p:nvGrpSpPr>
        <p:grpSpPr>
          <a:xfrm>
            <a:off x="653162" y="5201284"/>
            <a:ext cx="2643509" cy="975605"/>
            <a:chOff x="1856572" y="2746470"/>
            <a:chExt cx="4869950" cy="1349390"/>
          </a:xfrm>
        </p:grpSpPr>
        <p:sp>
          <p:nvSpPr>
            <p:cNvPr id="38" name="Can 37"/>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an 38"/>
            <p:cNvSpPr/>
            <p:nvPr/>
          </p:nvSpPr>
          <p:spPr>
            <a:xfrm rot="5400000">
              <a:off x="4193943" y="1166128"/>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an 39"/>
            <p:cNvSpPr/>
            <p:nvPr/>
          </p:nvSpPr>
          <p:spPr>
            <a:xfrm rot="5400000">
              <a:off x="2299886" y="3091003"/>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an 40"/>
            <p:cNvSpPr/>
            <p:nvPr/>
          </p:nvSpPr>
          <p:spPr>
            <a:xfrm rot="5400000">
              <a:off x="2299886" y="3419781"/>
              <a:ext cx="195208" cy="362644"/>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n 41"/>
            <p:cNvSpPr/>
            <p:nvPr/>
          </p:nvSpPr>
          <p:spPr>
            <a:xfrm rot="5400000">
              <a:off x="4432737" y="3091002"/>
              <a:ext cx="195208" cy="362644"/>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an 42"/>
            <p:cNvSpPr/>
            <p:nvPr/>
          </p:nvSpPr>
          <p:spPr>
            <a:xfrm rot="5400000">
              <a:off x="4432737" y="3419781"/>
              <a:ext cx="195208" cy="362644"/>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2102605" y="2760682"/>
              <a:ext cx="362645" cy="510835"/>
            </a:xfrm>
            <a:prstGeom prst="rect">
              <a:avLst/>
            </a:prstGeom>
            <a:noFill/>
          </p:spPr>
          <p:txBody>
            <a:bodyPr wrap="square" rtlCol="0">
              <a:spAutoFit/>
            </a:bodyPr>
            <a:lstStyle/>
            <a:p>
              <a:r>
                <a:rPr lang="en-US" smtClean="0"/>
                <a:t>A</a:t>
              </a:r>
              <a:endParaRPr lang="en-US"/>
            </a:p>
          </p:txBody>
        </p:sp>
        <p:sp>
          <p:nvSpPr>
            <p:cNvPr id="45" name="TextBox 44"/>
            <p:cNvSpPr txBox="1"/>
            <p:nvPr/>
          </p:nvSpPr>
          <p:spPr>
            <a:xfrm>
              <a:off x="4235456" y="2746470"/>
              <a:ext cx="362645" cy="510835"/>
            </a:xfrm>
            <a:prstGeom prst="rect">
              <a:avLst/>
            </a:prstGeom>
            <a:noFill/>
          </p:spPr>
          <p:txBody>
            <a:bodyPr wrap="square" rtlCol="0">
              <a:spAutoFit/>
            </a:bodyPr>
            <a:lstStyle/>
            <a:p>
              <a:r>
                <a:rPr lang="en-US" smtClean="0"/>
                <a:t>B</a:t>
              </a:r>
              <a:endParaRPr lang="en-US"/>
            </a:p>
          </p:txBody>
        </p:sp>
        <p:sp>
          <p:nvSpPr>
            <p:cNvPr id="46" name="TextBox 45"/>
            <p:cNvSpPr txBox="1"/>
            <p:nvPr/>
          </p:nvSpPr>
          <p:spPr>
            <a:xfrm>
              <a:off x="2140460" y="3585029"/>
              <a:ext cx="362645" cy="369332"/>
            </a:xfrm>
            <a:prstGeom prst="rect">
              <a:avLst/>
            </a:prstGeom>
            <a:noFill/>
          </p:spPr>
          <p:txBody>
            <a:bodyPr wrap="square" rtlCol="0">
              <a:spAutoFit/>
            </a:bodyPr>
            <a:lstStyle/>
            <a:p>
              <a:r>
                <a:rPr lang="en-US" smtClean="0"/>
                <a:t>a</a:t>
              </a:r>
              <a:endParaRPr lang="en-US"/>
            </a:p>
          </p:txBody>
        </p:sp>
        <p:sp>
          <p:nvSpPr>
            <p:cNvPr id="47" name="TextBox 46"/>
            <p:cNvSpPr txBox="1"/>
            <p:nvPr/>
          </p:nvSpPr>
          <p:spPr>
            <a:xfrm>
              <a:off x="4223186" y="3585025"/>
              <a:ext cx="362645" cy="510835"/>
            </a:xfrm>
            <a:prstGeom prst="rect">
              <a:avLst/>
            </a:prstGeom>
            <a:noFill/>
          </p:spPr>
          <p:txBody>
            <a:bodyPr wrap="square" rtlCol="0">
              <a:spAutoFit/>
            </a:bodyPr>
            <a:lstStyle/>
            <a:p>
              <a:r>
                <a:rPr lang="en-US" smtClean="0"/>
                <a:t>B</a:t>
              </a:r>
              <a:endParaRPr lang="en-US"/>
            </a:p>
          </p:txBody>
        </p:sp>
      </p:grpSp>
      <p:grpSp>
        <p:nvGrpSpPr>
          <p:cNvPr id="48" name="Group 47"/>
          <p:cNvGrpSpPr/>
          <p:nvPr/>
        </p:nvGrpSpPr>
        <p:grpSpPr>
          <a:xfrm>
            <a:off x="5242097" y="2322638"/>
            <a:ext cx="2643509" cy="975608"/>
            <a:chOff x="1856572" y="2746470"/>
            <a:chExt cx="4869950" cy="1349394"/>
          </a:xfrm>
        </p:grpSpPr>
        <p:sp>
          <p:nvSpPr>
            <p:cNvPr id="49" name="Can 48"/>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an 49"/>
            <p:cNvSpPr/>
            <p:nvPr/>
          </p:nvSpPr>
          <p:spPr>
            <a:xfrm rot="5400000">
              <a:off x="4193943" y="1166128"/>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an 50"/>
            <p:cNvSpPr/>
            <p:nvPr/>
          </p:nvSpPr>
          <p:spPr>
            <a:xfrm rot="5400000">
              <a:off x="2299886" y="3091003"/>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an 51"/>
            <p:cNvSpPr/>
            <p:nvPr/>
          </p:nvSpPr>
          <p:spPr>
            <a:xfrm rot="5400000">
              <a:off x="2299886" y="3419781"/>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an 52"/>
            <p:cNvSpPr/>
            <p:nvPr/>
          </p:nvSpPr>
          <p:spPr>
            <a:xfrm rot="5400000">
              <a:off x="4432737" y="3091002"/>
              <a:ext cx="195208" cy="362644"/>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an 53"/>
            <p:cNvSpPr/>
            <p:nvPr/>
          </p:nvSpPr>
          <p:spPr>
            <a:xfrm rot="5400000">
              <a:off x="4432737" y="3419781"/>
              <a:ext cx="195208" cy="362644"/>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2102605" y="2760682"/>
              <a:ext cx="362645" cy="369331"/>
            </a:xfrm>
            <a:prstGeom prst="rect">
              <a:avLst/>
            </a:prstGeom>
            <a:noFill/>
          </p:spPr>
          <p:txBody>
            <a:bodyPr wrap="square" rtlCol="0">
              <a:spAutoFit/>
            </a:bodyPr>
            <a:lstStyle/>
            <a:p>
              <a:r>
                <a:rPr lang="en-US" smtClean="0"/>
                <a:t>A</a:t>
              </a:r>
              <a:endParaRPr lang="en-US"/>
            </a:p>
          </p:txBody>
        </p:sp>
        <p:sp>
          <p:nvSpPr>
            <p:cNvPr id="56" name="TextBox 55"/>
            <p:cNvSpPr txBox="1"/>
            <p:nvPr/>
          </p:nvSpPr>
          <p:spPr>
            <a:xfrm>
              <a:off x="4235456" y="2746470"/>
              <a:ext cx="362645" cy="369332"/>
            </a:xfrm>
            <a:prstGeom prst="rect">
              <a:avLst/>
            </a:prstGeom>
            <a:noFill/>
          </p:spPr>
          <p:txBody>
            <a:bodyPr wrap="square" rtlCol="0">
              <a:spAutoFit/>
            </a:bodyPr>
            <a:lstStyle/>
            <a:p>
              <a:r>
                <a:rPr lang="en-US" smtClean="0"/>
                <a:t>B</a:t>
              </a:r>
              <a:endParaRPr lang="en-US"/>
            </a:p>
          </p:txBody>
        </p:sp>
        <p:sp>
          <p:nvSpPr>
            <p:cNvPr id="57" name="TextBox 56"/>
            <p:cNvSpPr txBox="1"/>
            <p:nvPr/>
          </p:nvSpPr>
          <p:spPr>
            <a:xfrm>
              <a:off x="2102605" y="3585029"/>
              <a:ext cx="362645" cy="510835"/>
            </a:xfrm>
            <a:prstGeom prst="rect">
              <a:avLst/>
            </a:prstGeom>
            <a:noFill/>
          </p:spPr>
          <p:txBody>
            <a:bodyPr wrap="square" rtlCol="0">
              <a:spAutoFit/>
            </a:bodyPr>
            <a:lstStyle/>
            <a:p>
              <a:r>
                <a:rPr lang="en-US" smtClean="0"/>
                <a:t>A</a:t>
              </a:r>
              <a:endParaRPr lang="en-US"/>
            </a:p>
          </p:txBody>
        </p:sp>
        <p:sp>
          <p:nvSpPr>
            <p:cNvPr id="58" name="TextBox 57"/>
            <p:cNvSpPr txBox="1"/>
            <p:nvPr/>
          </p:nvSpPr>
          <p:spPr>
            <a:xfrm>
              <a:off x="4235456" y="3585025"/>
              <a:ext cx="362645" cy="510835"/>
            </a:xfrm>
            <a:prstGeom prst="rect">
              <a:avLst/>
            </a:prstGeom>
            <a:noFill/>
          </p:spPr>
          <p:txBody>
            <a:bodyPr wrap="square" rtlCol="0">
              <a:spAutoFit/>
            </a:bodyPr>
            <a:lstStyle/>
            <a:p>
              <a:r>
                <a:rPr lang="en-US" smtClean="0"/>
                <a:t>B</a:t>
              </a:r>
              <a:endParaRPr lang="en-US"/>
            </a:p>
          </p:txBody>
        </p:sp>
      </p:grpSp>
      <p:grpSp>
        <p:nvGrpSpPr>
          <p:cNvPr id="59" name="Group 58"/>
          <p:cNvGrpSpPr/>
          <p:nvPr/>
        </p:nvGrpSpPr>
        <p:grpSpPr>
          <a:xfrm>
            <a:off x="5242097" y="3195938"/>
            <a:ext cx="2643509" cy="975608"/>
            <a:chOff x="1856572" y="2746470"/>
            <a:chExt cx="4869950" cy="1349394"/>
          </a:xfrm>
        </p:grpSpPr>
        <p:sp>
          <p:nvSpPr>
            <p:cNvPr id="60" name="Can 59"/>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an 60"/>
            <p:cNvSpPr/>
            <p:nvPr/>
          </p:nvSpPr>
          <p:spPr>
            <a:xfrm rot="5400000">
              <a:off x="4193943" y="1166128"/>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an 61"/>
            <p:cNvSpPr/>
            <p:nvPr/>
          </p:nvSpPr>
          <p:spPr>
            <a:xfrm rot="5400000">
              <a:off x="2299886" y="3091003"/>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n 62"/>
            <p:cNvSpPr/>
            <p:nvPr/>
          </p:nvSpPr>
          <p:spPr>
            <a:xfrm rot="5400000">
              <a:off x="2299886" y="3419781"/>
              <a:ext cx="195208" cy="362644"/>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an 63"/>
            <p:cNvSpPr/>
            <p:nvPr/>
          </p:nvSpPr>
          <p:spPr>
            <a:xfrm rot="5400000">
              <a:off x="4432737" y="3091002"/>
              <a:ext cx="195208" cy="362644"/>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an 64"/>
            <p:cNvSpPr/>
            <p:nvPr/>
          </p:nvSpPr>
          <p:spPr>
            <a:xfrm rot="5400000">
              <a:off x="4432737" y="3419781"/>
              <a:ext cx="195208" cy="362644"/>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2102605" y="2760682"/>
              <a:ext cx="362645" cy="369331"/>
            </a:xfrm>
            <a:prstGeom prst="rect">
              <a:avLst/>
            </a:prstGeom>
            <a:noFill/>
          </p:spPr>
          <p:txBody>
            <a:bodyPr wrap="square" rtlCol="0">
              <a:spAutoFit/>
            </a:bodyPr>
            <a:lstStyle/>
            <a:p>
              <a:r>
                <a:rPr lang="en-US" smtClean="0"/>
                <a:t>A</a:t>
              </a:r>
              <a:endParaRPr lang="en-US"/>
            </a:p>
          </p:txBody>
        </p:sp>
        <p:sp>
          <p:nvSpPr>
            <p:cNvPr id="67" name="TextBox 66"/>
            <p:cNvSpPr txBox="1"/>
            <p:nvPr/>
          </p:nvSpPr>
          <p:spPr>
            <a:xfrm>
              <a:off x="4235456" y="2746470"/>
              <a:ext cx="362645" cy="369332"/>
            </a:xfrm>
            <a:prstGeom prst="rect">
              <a:avLst/>
            </a:prstGeom>
            <a:noFill/>
          </p:spPr>
          <p:txBody>
            <a:bodyPr wrap="square" rtlCol="0">
              <a:spAutoFit/>
            </a:bodyPr>
            <a:lstStyle/>
            <a:p>
              <a:r>
                <a:rPr lang="en-US" smtClean="0"/>
                <a:t>B</a:t>
              </a:r>
              <a:endParaRPr lang="en-US"/>
            </a:p>
          </p:txBody>
        </p:sp>
        <p:sp>
          <p:nvSpPr>
            <p:cNvPr id="68" name="TextBox 67"/>
            <p:cNvSpPr txBox="1"/>
            <p:nvPr/>
          </p:nvSpPr>
          <p:spPr>
            <a:xfrm>
              <a:off x="2102605" y="3585029"/>
              <a:ext cx="362645" cy="510835"/>
            </a:xfrm>
            <a:prstGeom prst="rect">
              <a:avLst/>
            </a:prstGeom>
            <a:noFill/>
          </p:spPr>
          <p:txBody>
            <a:bodyPr wrap="square" rtlCol="0">
              <a:spAutoFit/>
            </a:bodyPr>
            <a:lstStyle/>
            <a:p>
              <a:r>
                <a:rPr lang="en-US" smtClean="0"/>
                <a:t>a</a:t>
              </a:r>
              <a:endParaRPr lang="en-US"/>
            </a:p>
          </p:txBody>
        </p:sp>
        <p:sp>
          <p:nvSpPr>
            <p:cNvPr id="69" name="TextBox 68"/>
            <p:cNvSpPr txBox="1"/>
            <p:nvPr/>
          </p:nvSpPr>
          <p:spPr>
            <a:xfrm>
              <a:off x="4235456" y="3585025"/>
              <a:ext cx="362645" cy="510835"/>
            </a:xfrm>
            <a:prstGeom prst="rect">
              <a:avLst/>
            </a:prstGeom>
            <a:noFill/>
          </p:spPr>
          <p:txBody>
            <a:bodyPr wrap="square" rtlCol="0">
              <a:spAutoFit/>
            </a:bodyPr>
            <a:lstStyle/>
            <a:p>
              <a:r>
                <a:rPr lang="en-US" smtClean="0"/>
                <a:t>b</a:t>
              </a:r>
              <a:endParaRPr lang="en-US"/>
            </a:p>
          </p:txBody>
        </p:sp>
      </p:grpSp>
      <p:grpSp>
        <p:nvGrpSpPr>
          <p:cNvPr id="70" name="Group 69"/>
          <p:cNvGrpSpPr/>
          <p:nvPr/>
        </p:nvGrpSpPr>
        <p:grpSpPr>
          <a:xfrm>
            <a:off x="5242096" y="4155662"/>
            <a:ext cx="2643509" cy="975608"/>
            <a:chOff x="1856572" y="2746470"/>
            <a:chExt cx="4869950" cy="1349394"/>
          </a:xfrm>
        </p:grpSpPr>
        <p:sp>
          <p:nvSpPr>
            <p:cNvPr id="71" name="Can 70"/>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an 71"/>
            <p:cNvSpPr/>
            <p:nvPr/>
          </p:nvSpPr>
          <p:spPr>
            <a:xfrm rot="5400000">
              <a:off x="4193943" y="1166128"/>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an 72"/>
            <p:cNvSpPr/>
            <p:nvPr/>
          </p:nvSpPr>
          <p:spPr>
            <a:xfrm rot="5400000">
              <a:off x="2299886" y="3091003"/>
              <a:ext cx="195208" cy="362644"/>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an 73"/>
            <p:cNvSpPr/>
            <p:nvPr/>
          </p:nvSpPr>
          <p:spPr>
            <a:xfrm rot="5400000">
              <a:off x="2299886" y="3419781"/>
              <a:ext cx="195208" cy="362644"/>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an 74"/>
            <p:cNvSpPr/>
            <p:nvPr/>
          </p:nvSpPr>
          <p:spPr>
            <a:xfrm rot="5400000">
              <a:off x="4432737" y="3091002"/>
              <a:ext cx="195208" cy="362644"/>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an 75"/>
            <p:cNvSpPr/>
            <p:nvPr/>
          </p:nvSpPr>
          <p:spPr>
            <a:xfrm rot="5400000">
              <a:off x="4432737" y="3419781"/>
              <a:ext cx="195208" cy="362644"/>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2102605" y="2760682"/>
              <a:ext cx="362645" cy="510835"/>
            </a:xfrm>
            <a:prstGeom prst="rect">
              <a:avLst/>
            </a:prstGeom>
            <a:noFill/>
          </p:spPr>
          <p:txBody>
            <a:bodyPr wrap="square" rtlCol="0">
              <a:spAutoFit/>
            </a:bodyPr>
            <a:lstStyle/>
            <a:p>
              <a:r>
                <a:rPr lang="en-US"/>
                <a:t>a</a:t>
              </a:r>
            </a:p>
          </p:txBody>
        </p:sp>
        <p:sp>
          <p:nvSpPr>
            <p:cNvPr id="78" name="TextBox 77"/>
            <p:cNvSpPr txBox="1"/>
            <p:nvPr/>
          </p:nvSpPr>
          <p:spPr>
            <a:xfrm>
              <a:off x="4235456" y="2746470"/>
              <a:ext cx="362645" cy="510835"/>
            </a:xfrm>
            <a:prstGeom prst="rect">
              <a:avLst/>
            </a:prstGeom>
            <a:noFill/>
          </p:spPr>
          <p:txBody>
            <a:bodyPr wrap="square" rtlCol="0">
              <a:spAutoFit/>
            </a:bodyPr>
            <a:lstStyle/>
            <a:p>
              <a:r>
                <a:rPr lang="en-US" smtClean="0"/>
                <a:t>b</a:t>
              </a:r>
              <a:endParaRPr lang="en-US"/>
            </a:p>
          </p:txBody>
        </p:sp>
        <p:sp>
          <p:nvSpPr>
            <p:cNvPr id="79" name="TextBox 78"/>
            <p:cNvSpPr txBox="1"/>
            <p:nvPr/>
          </p:nvSpPr>
          <p:spPr>
            <a:xfrm>
              <a:off x="2102605" y="3585029"/>
              <a:ext cx="362645" cy="510835"/>
            </a:xfrm>
            <a:prstGeom prst="rect">
              <a:avLst/>
            </a:prstGeom>
            <a:noFill/>
          </p:spPr>
          <p:txBody>
            <a:bodyPr wrap="square" rtlCol="0">
              <a:spAutoFit/>
            </a:bodyPr>
            <a:lstStyle/>
            <a:p>
              <a:r>
                <a:rPr lang="en-US"/>
                <a:t>a</a:t>
              </a:r>
            </a:p>
          </p:txBody>
        </p:sp>
        <p:sp>
          <p:nvSpPr>
            <p:cNvPr id="80" name="TextBox 79"/>
            <p:cNvSpPr txBox="1"/>
            <p:nvPr/>
          </p:nvSpPr>
          <p:spPr>
            <a:xfrm>
              <a:off x="4254383" y="3585025"/>
              <a:ext cx="362645" cy="369333"/>
            </a:xfrm>
            <a:prstGeom prst="rect">
              <a:avLst/>
            </a:prstGeom>
            <a:noFill/>
          </p:spPr>
          <p:txBody>
            <a:bodyPr wrap="square" rtlCol="0">
              <a:spAutoFit/>
            </a:bodyPr>
            <a:lstStyle/>
            <a:p>
              <a:r>
                <a:rPr lang="en-US" smtClean="0"/>
                <a:t>b</a:t>
              </a:r>
              <a:endParaRPr lang="en-US"/>
            </a:p>
          </p:txBody>
        </p:sp>
      </p:grpSp>
      <p:grpSp>
        <p:nvGrpSpPr>
          <p:cNvPr id="81" name="Group 80"/>
          <p:cNvGrpSpPr/>
          <p:nvPr/>
        </p:nvGrpSpPr>
        <p:grpSpPr>
          <a:xfrm>
            <a:off x="5242095" y="5211560"/>
            <a:ext cx="2643509" cy="873302"/>
            <a:chOff x="1856572" y="2746470"/>
            <a:chExt cx="4869950" cy="1207891"/>
          </a:xfrm>
        </p:grpSpPr>
        <p:sp>
          <p:nvSpPr>
            <p:cNvPr id="82" name="Can 81"/>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an 82"/>
            <p:cNvSpPr/>
            <p:nvPr/>
          </p:nvSpPr>
          <p:spPr>
            <a:xfrm rot="5400000">
              <a:off x="4193943" y="1166128"/>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Can 83"/>
            <p:cNvSpPr/>
            <p:nvPr/>
          </p:nvSpPr>
          <p:spPr>
            <a:xfrm rot="5400000">
              <a:off x="2299886" y="3091003"/>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an 84"/>
            <p:cNvSpPr/>
            <p:nvPr/>
          </p:nvSpPr>
          <p:spPr>
            <a:xfrm rot="5400000">
              <a:off x="2299886" y="3419781"/>
              <a:ext cx="195208" cy="362644"/>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an 85"/>
            <p:cNvSpPr/>
            <p:nvPr/>
          </p:nvSpPr>
          <p:spPr>
            <a:xfrm rot="5400000">
              <a:off x="4432737" y="3091002"/>
              <a:ext cx="195208" cy="362644"/>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an 86"/>
            <p:cNvSpPr/>
            <p:nvPr/>
          </p:nvSpPr>
          <p:spPr>
            <a:xfrm rot="5400000">
              <a:off x="4432737" y="3419781"/>
              <a:ext cx="195208" cy="362644"/>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2102605" y="2760682"/>
              <a:ext cx="362645" cy="510835"/>
            </a:xfrm>
            <a:prstGeom prst="rect">
              <a:avLst/>
            </a:prstGeom>
            <a:noFill/>
          </p:spPr>
          <p:txBody>
            <a:bodyPr wrap="square" rtlCol="0">
              <a:spAutoFit/>
            </a:bodyPr>
            <a:lstStyle/>
            <a:p>
              <a:r>
                <a:rPr lang="en-US" smtClean="0"/>
                <a:t>A</a:t>
              </a:r>
              <a:endParaRPr lang="en-US"/>
            </a:p>
          </p:txBody>
        </p:sp>
        <p:sp>
          <p:nvSpPr>
            <p:cNvPr id="89" name="TextBox 88"/>
            <p:cNvSpPr txBox="1"/>
            <p:nvPr/>
          </p:nvSpPr>
          <p:spPr>
            <a:xfrm>
              <a:off x="4235456" y="2746470"/>
              <a:ext cx="362645" cy="510835"/>
            </a:xfrm>
            <a:prstGeom prst="rect">
              <a:avLst/>
            </a:prstGeom>
            <a:noFill/>
          </p:spPr>
          <p:txBody>
            <a:bodyPr wrap="square" rtlCol="0">
              <a:spAutoFit/>
            </a:bodyPr>
            <a:lstStyle/>
            <a:p>
              <a:r>
                <a:rPr lang="en-US" smtClean="0"/>
                <a:t>B</a:t>
              </a:r>
              <a:endParaRPr lang="en-US"/>
            </a:p>
          </p:txBody>
        </p:sp>
        <p:sp>
          <p:nvSpPr>
            <p:cNvPr id="90" name="TextBox 89"/>
            <p:cNvSpPr txBox="1"/>
            <p:nvPr/>
          </p:nvSpPr>
          <p:spPr>
            <a:xfrm>
              <a:off x="2140460" y="3585029"/>
              <a:ext cx="362645" cy="369332"/>
            </a:xfrm>
            <a:prstGeom prst="rect">
              <a:avLst/>
            </a:prstGeom>
            <a:noFill/>
          </p:spPr>
          <p:txBody>
            <a:bodyPr wrap="square" rtlCol="0">
              <a:spAutoFit/>
            </a:bodyPr>
            <a:lstStyle/>
            <a:p>
              <a:r>
                <a:rPr lang="en-US" smtClean="0"/>
                <a:t>a</a:t>
              </a:r>
              <a:endParaRPr lang="en-US"/>
            </a:p>
          </p:txBody>
        </p:sp>
        <p:sp>
          <p:nvSpPr>
            <p:cNvPr id="91" name="TextBox 90"/>
            <p:cNvSpPr txBox="1"/>
            <p:nvPr/>
          </p:nvSpPr>
          <p:spPr>
            <a:xfrm>
              <a:off x="4254383" y="3585025"/>
              <a:ext cx="362645" cy="369333"/>
            </a:xfrm>
            <a:prstGeom prst="rect">
              <a:avLst/>
            </a:prstGeom>
            <a:noFill/>
          </p:spPr>
          <p:txBody>
            <a:bodyPr wrap="square" rtlCol="0">
              <a:spAutoFit/>
            </a:bodyPr>
            <a:lstStyle/>
            <a:p>
              <a:r>
                <a:rPr lang="en-US" smtClean="0"/>
                <a:t>b</a:t>
              </a:r>
              <a:endParaRPr lang="en-US"/>
            </a:p>
          </p:txBody>
        </p:sp>
      </p:grpSp>
      <p:sp>
        <p:nvSpPr>
          <p:cNvPr id="2" name="TextBox 1"/>
          <p:cNvSpPr txBox="1"/>
          <p:nvPr/>
        </p:nvSpPr>
        <p:spPr>
          <a:xfrm>
            <a:off x="4121222" y="3776055"/>
            <a:ext cx="702733" cy="369332"/>
          </a:xfrm>
          <a:prstGeom prst="rect">
            <a:avLst/>
          </a:prstGeom>
          <a:noFill/>
        </p:spPr>
        <p:txBody>
          <a:bodyPr wrap="square" rtlCol="0">
            <a:spAutoFit/>
          </a:bodyPr>
          <a:lstStyle/>
          <a:p>
            <a:r>
              <a:rPr lang="en-US" smtClean="0"/>
              <a:t>VS.</a:t>
            </a:r>
            <a:endParaRPr lang="en-US"/>
          </a:p>
        </p:txBody>
      </p:sp>
      <p:sp>
        <p:nvSpPr>
          <p:cNvPr id="92" name="TextBox 91"/>
          <p:cNvSpPr txBox="1"/>
          <p:nvPr/>
        </p:nvSpPr>
        <p:spPr>
          <a:xfrm>
            <a:off x="1419385" y="6277527"/>
            <a:ext cx="885179" cy="369332"/>
          </a:xfrm>
          <a:prstGeom prst="rect">
            <a:avLst/>
          </a:prstGeom>
          <a:noFill/>
        </p:spPr>
        <p:txBody>
          <a:bodyPr wrap="none" rtlCol="0">
            <a:spAutoFit/>
          </a:bodyPr>
          <a:lstStyle/>
          <a:p>
            <a:r>
              <a:rPr lang="en-US" smtClean="0"/>
              <a:t>No LD</a:t>
            </a:r>
            <a:endParaRPr lang="en-US"/>
          </a:p>
        </p:txBody>
      </p:sp>
      <p:sp>
        <p:nvSpPr>
          <p:cNvPr id="93" name="TextBox 92"/>
          <p:cNvSpPr txBox="1"/>
          <p:nvPr/>
        </p:nvSpPr>
        <p:spPr>
          <a:xfrm>
            <a:off x="5994242" y="6292930"/>
            <a:ext cx="1595309" cy="369332"/>
          </a:xfrm>
          <a:prstGeom prst="rect">
            <a:avLst/>
          </a:prstGeom>
          <a:noFill/>
        </p:spPr>
        <p:txBody>
          <a:bodyPr wrap="none" rtlCol="0">
            <a:spAutoFit/>
          </a:bodyPr>
          <a:lstStyle/>
          <a:p>
            <a:r>
              <a:rPr lang="en-US" smtClean="0"/>
              <a:t>Complete LD</a:t>
            </a:r>
            <a:endParaRPr lang="en-US"/>
          </a:p>
        </p:txBody>
      </p:sp>
      <mc:AlternateContent xmlns:mc="http://schemas.openxmlformats.org/markup-compatibility/2006" xmlns:a14="http://schemas.microsoft.com/office/drawing/2010/main">
        <mc:Choice Requires="a14">
          <p:sp>
            <p:nvSpPr>
              <p:cNvPr id="94" name="TextBox 93"/>
              <p:cNvSpPr txBox="1"/>
              <p:nvPr/>
            </p:nvSpPr>
            <p:spPr>
              <a:xfrm>
                <a:off x="603993" y="1265976"/>
                <a:ext cx="22095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𝐷</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𝑝</m:t>
                          </m:r>
                        </m:e>
                        <m:sub>
                          <m:r>
                            <a:rPr lang="en-US" sz="2400" b="0" i="1" smtClean="0">
                              <a:latin typeface="Cambria Math" charset="0"/>
                            </a:rPr>
                            <m:t>𝐴𝐵</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𝑝</m:t>
                          </m:r>
                        </m:e>
                        <m:sub>
                          <m:r>
                            <a:rPr lang="en-US" sz="2400" b="0" i="1" smtClean="0">
                              <a:latin typeface="Cambria Math" charset="0"/>
                            </a:rPr>
                            <m:t>𝐴</m:t>
                          </m:r>
                        </m:sub>
                      </m:sSub>
                      <m:sSub>
                        <m:sSubPr>
                          <m:ctrlPr>
                            <a:rPr lang="en-US" sz="2400" b="0" i="1" smtClean="0">
                              <a:latin typeface="Cambria Math" charset="0"/>
                            </a:rPr>
                          </m:ctrlPr>
                        </m:sSubPr>
                        <m:e>
                          <m:r>
                            <a:rPr lang="en-US" sz="2400" b="0" i="1" smtClean="0">
                              <a:latin typeface="Cambria Math" charset="0"/>
                            </a:rPr>
                            <m:t>𝑝</m:t>
                          </m:r>
                        </m:e>
                        <m:sub>
                          <m:r>
                            <a:rPr lang="en-US" sz="2400" b="0" i="1" smtClean="0">
                              <a:latin typeface="Cambria Math" charset="0"/>
                            </a:rPr>
                            <m:t>𝐵</m:t>
                          </m:r>
                        </m:sub>
                      </m:sSub>
                    </m:oMath>
                  </m:oMathPara>
                </a14:m>
                <a:endParaRPr lang="en-US" sz="2400"/>
              </a:p>
            </p:txBody>
          </p:sp>
        </mc:Choice>
        <mc:Fallback xmlns="">
          <p:sp>
            <p:nvSpPr>
              <p:cNvPr id="94" name="TextBox 93"/>
              <p:cNvSpPr txBox="1">
                <a:spLocks noRot="1" noChangeAspect="1" noMove="1" noResize="1" noEditPoints="1" noAdjustHandles="1" noChangeArrowheads="1" noChangeShapeType="1" noTextEdit="1"/>
              </p:cNvSpPr>
              <p:nvPr/>
            </p:nvSpPr>
            <p:spPr>
              <a:xfrm>
                <a:off x="603993" y="1265976"/>
                <a:ext cx="2209516" cy="369332"/>
              </a:xfrm>
              <a:prstGeom prst="rect">
                <a:avLst/>
              </a:prstGeom>
              <a:blipFill rotWithShape="0">
                <a:blip r:embed="rId3"/>
                <a:stretch>
                  <a:fillRect l="-220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p:cNvSpPr txBox="1"/>
              <p:nvPr/>
            </p:nvSpPr>
            <p:spPr>
              <a:xfrm>
                <a:off x="4354971" y="1047326"/>
                <a:ext cx="3686330"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r>
                            <a:rPr lang="en-US" sz="2400" b="0" i="1" smtClean="0">
                              <a:latin typeface="Cambria Math" charset="0"/>
                            </a:rPr>
                            <m:t>𝑟</m:t>
                          </m:r>
                        </m:e>
                        <m:sup>
                          <m:r>
                            <a:rPr lang="en-US" sz="2400" b="0" i="1" smtClean="0">
                              <a:latin typeface="Cambria Math" charset="0"/>
                            </a:rPr>
                            <m:t>2</m:t>
                          </m:r>
                        </m:sup>
                      </m:sSup>
                      <m:r>
                        <a:rPr lang="en-US" sz="2400" b="0" i="1" smtClean="0">
                          <a:latin typeface="Cambria Math" charset="0"/>
                        </a:rPr>
                        <m:t>=</m:t>
                      </m:r>
                      <m:f>
                        <m:fPr>
                          <m:ctrlPr>
                            <a:rPr lang="mr-IN" sz="2400" b="0" i="1" smtClean="0">
                              <a:latin typeface="Cambria Math" charset="0"/>
                            </a:rPr>
                          </m:ctrlPr>
                        </m:fPr>
                        <m:num>
                          <m:sSup>
                            <m:sSupPr>
                              <m:ctrlPr>
                                <a:rPr lang="mr-IN" sz="2400" b="0" i="1" smtClean="0">
                                  <a:latin typeface="Cambria Math" charset="0"/>
                                </a:rPr>
                              </m:ctrlPr>
                            </m:sSupPr>
                            <m:e>
                              <m:r>
                                <a:rPr lang="en-US" sz="2400" b="0" i="1" smtClean="0">
                                  <a:latin typeface="Cambria Math" charset="0"/>
                                </a:rPr>
                                <m:t>𝐷</m:t>
                              </m:r>
                            </m:e>
                            <m:sup>
                              <m:r>
                                <a:rPr lang="en-US" sz="2400" b="0" i="1" smtClean="0">
                                  <a:latin typeface="Cambria Math" charset="0"/>
                                </a:rPr>
                                <m:t>2</m:t>
                              </m:r>
                            </m:sup>
                          </m:sSup>
                        </m:num>
                        <m:den>
                          <m:sSub>
                            <m:sSubPr>
                              <m:ctrlPr>
                                <a:rPr lang="en-US" sz="2400" b="0" i="1" smtClean="0">
                                  <a:latin typeface="Cambria Math" charset="0"/>
                                </a:rPr>
                              </m:ctrlPr>
                            </m:sSubPr>
                            <m:e>
                              <m:r>
                                <a:rPr lang="en-US" sz="2400" b="0" i="1" smtClean="0">
                                  <a:latin typeface="Cambria Math" charset="0"/>
                                </a:rPr>
                                <m:t>𝑝</m:t>
                              </m:r>
                            </m:e>
                            <m:sub>
                              <m:r>
                                <a:rPr lang="en-US" sz="2400" b="0" i="1" smtClean="0">
                                  <a:latin typeface="Cambria Math" charset="0"/>
                                </a:rPr>
                                <m:t>𝐴</m:t>
                              </m:r>
                            </m:sub>
                          </m:sSub>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𝑝</m:t>
                              </m:r>
                            </m:e>
                            <m:sub>
                              <m:r>
                                <a:rPr lang="en-US" sz="2400" b="0" i="1" smtClean="0">
                                  <a:latin typeface="Cambria Math" charset="0"/>
                                </a:rPr>
                                <m:t>𝐴</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𝑝</m:t>
                              </m:r>
                            </m:e>
                            <m:sub>
                              <m:r>
                                <a:rPr lang="en-US" sz="2400" b="0" i="1" smtClean="0">
                                  <a:latin typeface="Cambria Math" charset="0"/>
                                </a:rPr>
                                <m:t>𝐵</m:t>
                              </m:r>
                            </m:sub>
                          </m:sSub>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𝑝</m:t>
                              </m:r>
                            </m:e>
                            <m:sub>
                              <m:r>
                                <a:rPr lang="en-US" sz="2400" b="0" i="1" smtClean="0">
                                  <a:latin typeface="Cambria Math" charset="0"/>
                                </a:rPr>
                                <m:t>𝐵</m:t>
                              </m:r>
                            </m:sub>
                          </m:sSub>
                          <m:r>
                            <a:rPr lang="en-US" sz="2400" b="0" i="1" smtClean="0">
                              <a:latin typeface="Cambria Math" charset="0"/>
                            </a:rPr>
                            <m:t>)</m:t>
                          </m:r>
                        </m:den>
                      </m:f>
                    </m:oMath>
                  </m:oMathPara>
                </a14:m>
                <a:endParaRPr lang="en-US" sz="2400"/>
              </a:p>
            </p:txBody>
          </p:sp>
        </mc:Choice>
        <mc:Fallback xmlns="">
          <p:sp>
            <p:nvSpPr>
              <p:cNvPr id="95" name="TextBox 94"/>
              <p:cNvSpPr txBox="1">
                <a:spLocks noRot="1" noChangeAspect="1" noMove="1" noResize="1" noEditPoints="1" noAdjustHandles="1" noChangeArrowheads="1" noChangeShapeType="1" noTextEdit="1"/>
              </p:cNvSpPr>
              <p:nvPr/>
            </p:nvSpPr>
            <p:spPr>
              <a:xfrm>
                <a:off x="4354971" y="1047326"/>
                <a:ext cx="3686330" cy="806631"/>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947136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69"/>
            <a:ext cx="8447605" cy="986067"/>
          </a:xfrm>
        </p:spPr>
        <p:txBody>
          <a:bodyPr>
            <a:normAutofit/>
          </a:bodyPr>
          <a:lstStyle/>
          <a:p>
            <a:r>
              <a:rPr lang="en-US" sz="3600" smtClean="0"/>
              <a:t>Last Week: Review of Meiosis</a:t>
            </a:r>
            <a:endParaRPr lang="en-US" sz="3600"/>
          </a:p>
        </p:txBody>
      </p:sp>
      <p:sp>
        <p:nvSpPr>
          <p:cNvPr id="16" name="TextBox 15"/>
          <p:cNvSpPr txBox="1"/>
          <p:nvPr/>
        </p:nvSpPr>
        <p:spPr>
          <a:xfrm flipH="1">
            <a:off x="456311" y="796598"/>
            <a:ext cx="8303701" cy="369332"/>
          </a:xfrm>
          <a:prstGeom prst="rect">
            <a:avLst/>
          </a:prstGeom>
          <a:noFill/>
        </p:spPr>
        <p:txBody>
          <a:bodyPr wrap="square" rtlCol="0">
            <a:spAutoFit/>
          </a:bodyPr>
          <a:lstStyle/>
          <a:p>
            <a:r>
              <a:rPr lang="en-US" smtClean="0"/>
              <a:t>What can happen in this process to increase or decrease LD in a population?</a:t>
            </a:r>
            <a:endParaRPr lang="en-US"/>
          </a:p>
        </p:txBody>
      </p:sp>
      <p:grpSp>
        <p:nvGrpSpPr>
          <p:cNvPr id="206" name="Group 205"/>
          <p:cNvGrpSpPr/>
          <p:nvPr/>
        </p:nvGrpSpPr>
        <p:grpSpPr>
          <a:xfrm>
            <a:off x="252500" y="1396525"/>
            <a:ext cx="1861551" cy="1157527"/>
            <a:chOff x="912426" y="1553273"/>
            <a:chExt cx="1861551" cy="1157527"/>
          </a:xfrm>
        </p:grpSpPr>
        <p:sp>
          <p:nvSpPr>
            <p:cNvPr id="17" name="Oval 16"/>
            <p:cNvSpPr/>
            <p:nvPr/>
          </p:nvSpPr>
          <p:spPr>
            <a:xfrm>
              <a:off x="912426" y="1553273"/>
              <a:ext cx="1861551" cy="115752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a:off x="1178617" y="1895762"/>
              <a:ext cx="1356495" cy="569779"/>
              <a:chOff x="1856572" y="2845941"/>
              <a:chExt cx="4869950" cy="1585703"/>
            </a:xfrm>
          </p:grpSpPr>
          <p:sp>
            <p:nvSpPr>
              <p:cNvPr id="65" name="Can 64"/>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n 65"/>
              <p:cNvSpPr/>
              <p:nvPr/>
            </p:nvSpPr>
            <p:spPr>
              <a:xfrm rot="5400000">
                <a:off x="4193943" y="1166128"/>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an 66"/>
              <p:cNvSpPr/>
              <p:nvPr/>
            </p:nvSpPr>
            <p:spPr>
              <a:xfrm rot="5400000">
                <a:off x="2299886" y="3091003"/>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an 67"/>
              <p:cNvSpPr/>
              <p:nvPr/>
            </p:nvSpPr>
            <p:spPr>
              <a:xfrm rot="5400000">
                <a:off x="2299886" y="3419781"/>
                <a:ext cx="195208" cy="362644"/>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an 68"/>
              <p:cNvSpPr/>
              <p:nvPr/>
            </p:nvSpPr>
            <p:spPr>
              <a:xfrm rot="5400000">
                <a:off x="4432737" y="3091002"/>
                <a:ext cx="195208" cy="362644"/>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an 69"/>
              <p:cNvSpPr/>
              <p:nvPr/>
            </p:nvSpPr>
            <p:spPr>
              <a:xfrm rot="5400000">
                <a:off x="4432737" y="3419781"/>
                <a:ext cx="195208" cy="362644"/>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4349019" y="2845941"/>
                <a:ext cx="362645" cy="732932"/>
              </a:xfrm>
              <a:prstGeom prst="rect">
                <a:avLst/>
              </a:prstGeom>
              <a:noFill/>
            </p:spPr>
            <p:txBody>
              <a:bodyPr wrap="square" rtlCol="0">
                <a:spAutoFit/>
              </a:bodyPr>
              <a:lstStyle/>
              <a:p>
                <a:endParaRPr lang="en-US"/>
              </a:p>
            </p:txBody>
          </p:sp>
          <p:sp>
            <p:nvSpPr>
              <p:cNvPr id="72" name="TextBox 71"/>
              <p:cNvSpPr txBox="1"/>
              <p:nvPr/>
            </p:nvSpPr>
            <p:spPr>
              <a:xfrm>
                <a:off x="2216168" y="3698712"/>
                <a:ext cx="362645" cy="732932"/>
              </a:xfrm>
              <a:prstGeom prst="rect">
                <a:avLst/>
              </a:prstGeom>
              <a:noFill/>
            </p:spPr>
            <p:txBody>
              <a:bodyPr wrap="square" rtlCol="0">
                <a:spAutoFit/>
              </a:bodyPr>
              <a:lstStyle/>
              <a:p>
                <a:endParaRPr lang="en-US"/>
              </a:p>
            </p:txBody>
          </p:sp>
          <p:sp>
            <p:nvSpPr>
              <p:cNvPr id="73" name="TextBox 72"/>
              <p:cNvSpPr txBox="1"/>
              <p:nvPr/>
            </p:nvSpPr>
            <p:spPr>
              <a:xfrm>
                <a:off x="4349019" y="3698708"/>
                <a:ext cx="362645" cy="732932"/>
              </a:xfrm>
              <a:prstGeom prst="rect">
                <a:avLst/>
              </a:prstGeom>
              <a:noFill/>
            </p:spPr>
            <p:txBody>
              <a:bodyPr wrap="square" rtlCol="0">
                <a:spAutoFit/>
              </a:bodyPr>
              <a:lstStyle/>
              <a:p>
                <a:endParaRPr lang="en-US"/>
              </a:p>
            </p:txBody>
          </p:sp>
        </p:grpSp>
      </p:grpSp>
      <p:grpSp>
        <p:nvGrpSpPr>
          <p:cNvPr id="207" name="Group 206"/>
          <p:cNvGrpSpPr/>
          <p:nvPr/>
        </p:nvGrpSpPr>
        <p:grpSpPr>
          <a:xfrm>
            <a:off x="2638179" y="1328159"/>
            <a:ext cx="1861551" cy="1255907"/>
            <a:chOff x="3488281" y="1423965"/>
            <a:chExt cx="1861551" cy="1255907"/>
          </a:xfrm>
        </p:grpSpPr>
        <p:sp>
          <p:nvSpPr>
            <p:cNvPr id="74" name="Oval 73"/>
            <p:cNvSpPr/>
            <p:nvPr/>
          </p:nvSpPr>
          <p:spPr>
            <a:xfrm>
              <a:off x="3488281" y="1423965"/>
              <a:ext cx="1861551" cy="125590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p:cNvGrpSpPr/>
            <p:nvPr/>
          </p:nvGrpSpPr>
          <p:grpSpPr>
            <a:xfrm>
              <a:off x="3734424" y="1668871"/>
              <a:ext cx="1356495" cy="569779"/>
              <a:chOff x="1856572" y="2845941"/>
              <a:chExt cx="4869950" cy="1585703"/>
            </a:xfrm>
          </p:grpSpPr>
          <p:sp>
            <p:nvSpPr>
              <p:cNvPr id="76" name="Can 75"/>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an 76"/>
              <p:cNvSpPr/>
              <p:nvPr/>
            </p:nvSpPr>
            <p:spPr>
              <a:xfrm rot="5400000">
                <a:off x="4193943" y="1166128"/>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an 77"/>
              <p:cNvSpPr/>
              <p:nvPr/>
            </p:nvSpPr>
            <p:spPr>
              <a:xfrm rot="5400000">
                <a:off x="2299886" y="3091003"/>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an 78"/>
              <p:cNvSpPr/>
              <p:nvPr/>
            </p:nvSpPr>
            <p:spPr>
              <a:xfrm rot="5400000">
                <a:off x="2299886" y="3419781"/>
                <a:ext cx="195208" cy="362644"/>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an 79"/>
              <p:cNvSpPr/>
              <p:nvPr/>
            </p:nvSpPr>
            <p:spPr>
              <a:xfrm rot="5400000">
                <a:off x="4432737" y="3091002"/>
                <a:ext cx="195208" cy="362644"/>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an 80"/>
              <p:cNvSpPr/>
              <p:nvPr/>
            </p:nvSpPr>
            <p:spPr>
              <a:xfrm rot="5400000">
                <a:off x="4432737" y="3419781"/>
                <a:ext cx="195208" cy="362644"/>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4349019" y="2845941"/>
                <a:ext cx="362645" cy="732932"/>
              </a:xfrm>
              <a:prstGeom prst="rect">
                <a:avLst/>
              </a:prstGeom>
              <a:noFill/>
            </p:spPr>
            <p:txBody>
              <a:bodyPr wrap="square" rtlCol="0">
                <a:spAutoFit/>
              </a:bodyPr>
              <a:lstStyle/>
              <a:p>
                <a:endParaRPr lang="en-US"/>
              </a:p>
            </p:txBody>
          </p:sp>
          <p:sp>
            <p:nvSpPr>
              <p:cNvPr id="83" name="TextBox 82"/>
              <p:cNvSpPr txBox="1"/>
              <p:nvPr/>
            </p:nvSpPr>
            <p:spPr>
              <a:xfrm>
                <a:off x="2216168" y="3698712"/>
                <a:ext cx="362645" cy="732932"/>
              </a:xfrm>
              <a:prstGeom prst="rect">
                <a:avLst/>
              </a:prstGeom>
              <a:noFill/>
            </p:spPr>
            <p:txBody>
              <a:bodyPr wrap="square" rtlCol="0">
                <a:spAutoFit/>
              </a:bodyPr>
              <a:lstStyle/>
              <a:p>
                <a:endParaRPr lang="en-US"/>
              </a:p>
            </p:txBody>
          </p:sp>
          <p:sp>
            <p:nvSpPr>
              <p:cNvPr id="84" name="TextBox 83"/>
              <p:cNvSpPr txBox="1"/>
              <p:nvPr/>
            </p:nvSpPr>
            <p:spPr>
              <a:xfrm>
                <a:off x="4349019" y="3698708"/>
                <a:ext cx="362645" cy="732932"/>
              </a:xfrm>
              <a:prstGeom prst="rect">
                <a:avLst/>
              </a:prstGeom>
              <a:noFill/>
            </p:spPr>
            <p:txBody>
              <a:bodyPr wrap="square" rtlCol="0">
                <a:spAutoFit/>
              </a:bodyPr>
              <a:lstStyle/>
              <a:p>
                <a:endParaRPr lang="en-US"/>
              </a:p>
            </p:txBody>
          </p:sp>
        </p:grpSp>
        <p:grpSp>
          <p:nvGrpSpPr>
            <p:cNvPr id="85" name="Group 84"/>
            <p:cNvGrpSpPr/>
            <p:nvPr/>
          </p:nvGrpSpPr>
          <p:grpSpPr>
            <a:xfrm>
              <a:off x="3734423" y="2023285"/>
              <a:ext cx="1356495" cy="569779"/>
              <a:chOff x="1856572" y="2845941"/>
              <a:chExt cx="4869950" cy="1585703"/>
            </a:xfrm>
          </p:grpSpPr>
          <p:sp>
            <p:nvSpPr>
              <p:cNvPr id="86" name="Can 85"/>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an 86"/>
              <p:cNvSpPr/>
              <p:nvPr/>
            </p:nvSpPr>
            <p:spPr>
              <a:xfrm rot="5400000">
                <a:off x="4193943" y="1166128"/>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an 87"/>
              <p:cNvSpPr/>
              <p:nvPr/>
            </p:nvSpPr>
            <p:spPr>
              <a:xfrm rot="5400000">
                <a:off x="2299886" y="3091003"/>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Can 88"/>
              <p:cNvSpPr/>
              <p:nvPr/>
            </p:nvSpPr>
            <p:spPr>
              <a:xfrm rot="5400000">
                <a:off x="2299886" y="3419781"/>
                <a:ext cx="195208" cy="362644"/>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Can 89"/>
              <p:cNvSpPr/>
              <p:nvPr/>
            </p:nvSpPr>
            <p:spPr>
              <a:xfrm rot="5400000">
                <a:off x="4432737" y="3091002"/>
                <a:ext cx="195208" cy="362644"/>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an 90"/>
              <p:cNvSpPr/>
              <p:nvPr/>
            </p:nvSpPr>
            <p:spPr>
              <a:xfrm rot="5400000">
                <a:off x="4432737" y="3419781"/>
                <a:ext cx="195208" cy="362644"/>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p:cNvSpPr txBox="1"/>
              <p:nvPr/>
            </p:nvSpPr>
            <p:spPr>
              <a:xfrm>
                <a:off x="4349019" y="2845941"/>
                <a:ext cx="362645" cy="732932"/>
              </a:xfrm>
              <a:prstGeom prst="rect">
                <a:avLst/>
              </a:prstGeom>
              <a:noFill/>
            </p:spPr>
            <p:txBody>
              <a:bodyPr wrap="square" rtlCol="0">
                <a:spAutoFit/>
              </a:bodyPr>
              <a:lstStyle/>
              <a:p>
                <a:endParaRPr lang="en-US"/>
              </a:p>
            </p:txBody>
          </p:sp>
          <p:sp>
            <p:nvSpPr>
              <p:cNvPr id="93" name="TextBox 92"/>
              <p:cNvSpPr txBox="1"/>
              <p:nvPr/>
            </p:nvSpPr>
            <p:spPr>
              <a:xfrm>
                <a:off x="2216168" y="3698712"/>
                <a:ext cx="362645" cy="732932"/>
              </a:xfrm>
              <a:prstGeom prst="rect">
                <a:avLst/>
              </a:prstGeom>
              <a:noFill/>
            </p:spPr>
            <p:txBody>
              <a:bodyPr wrap="square" rtlCol="0">
                <a:spAutoFit/>
              </a:bodyPr>
              <a:lstStyle/>
              <a:p>
                <a:endParaRPr lang="en-US"/>
              </a:p>
            </p:txBody>
          </p:sp>
          <p:sp>
            <p:nvSpPr>
              <p:cNvPr id="94" name="TextBox 93"/>
              <p:cNvSpPr txBox="1"/>
              <p:nvPr/>
            </p:nvSpPr>
            <p:spPr>
              <a:xfrm>
                <a:off x="4349019" y="3698708"/>
                <a:ext cx="362645" cy="732932"/>
              </a:xfrm>
              <a:prstGeom prst="rect">
                <a:avLst/>
              </a:prstGeom>
              <a:noFill/>
            </p:spPr>
            <p:txBody>
              <a:bodyPr wrap="square" rtlCol="0">
                <a:spAutoFit/>
              </a:bodyPr>
              <a:lstStyle/>
              <a:p>
                <a:endParaRPr lang="en-US"/>
              </a:p>
            </p:txBody>
          </p:sp>
        </p:grpSp>
      </p:grpSp>
      <p:grpSp>
        <p:nvGrpSpPr>
          <p:cNvPr id="208" name="Group 207"/>
          <p:cNvGrpSpPr/>
          <p:nvPr/>
        </p:nvGrpSpPr>
        <p:grpSpPr>
          <a:xfrm>
            <a:off x="4876723" y="1319028"/>
            <a:ext cx="1861551" cy="1316356"/>
            <a:chOff x="5986180" y="1422489"/>
            <a:chExt cx="1861551" cy="1316356"/>
          </a:xfrm>
        </p:grpSpPr>
        <p:sp>
          <p:nvSpPr>
            <p:cNvPr id="95" name="Oval 94"/>
            <p:cNvSpPr/>
            <p:nvPr/>
          </p:nvSpPr>
          <p:spPr>
            <a:xfrm>
              <a:off x="5986180" y="1422489"/>
              <a:ext cx="1861551" cy="131635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p:cNvGrpSpPr/>
            <p:nvPr/>
          </p:nvGrpSpPr>
          <p:grpSpPr>
            <a:xfrm>
              <a:off x="6232322" y="1792721"/>
              <a:ext cx="1356495" cy="451642"/>
              <a:chOff x="1856572" y="3174713"/>
              <a:chExt cx="4869950" cy="1256931"/>
            </a:xfrm>
          </p:grpSpPr>
          <p:sp>
            <p:nvSpPr>
              <p:cNvPr id="97" name="Can 96"/>
              <p:cNvSpPr/>
              <p:nvPr/>
            </p:nvSpPr>
            <p:spPr>
              <a:xfrm rot="5400000">
                <a:off x="4193943" y="837349"/>
                <a:ext cx="195208" cy="4869950"/>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Can 98"/>
              <p:cNvSpPr/>
              <p:nvPr/>
            </p:nvSpPr>
            <p:spPr>
              <a:xfrm rot="5400000">
                <a:off x="2299886" y="3091003"/>
                <a:ext cx="195208" cy="362644"/>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Can 100"/>
              <p:cNvSpPr/>
              <p:nvPr/>
            </p:nvSpPr>
            <p:spPr>
              <a:xfrm rot="5400000">
                <a:off x="5113403" y="3090996"/>
                <a:ext cx="195209" cy="362643"/>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p:cNvSpPr txBox="1"/>
              <p:nvPr/>
            </p:nvSpPr>
            <p:spPr>
              <a:xfrm>
                <a:off x="2216168" y="3698712"/>
                <a:ext cx="362645" cy="732932"/>
              </a:xfrm>
              <a:prstGeom prst="rect">
                <a:avLst/>
              </a:prstGeom>
              <a:noFill/>
            </p:spPr>
            <p:txBody>
              <a:bodyPr wrap="square" rtlCol="0">
                <a:spAutoFit/>
              </a:bodyPr>
              <a:lstStyle/>
              <a:p>
                <a:endParaRPr lang="en-US"/>
              </a:p>
            </p:txBody>
          </p:sp>
          <p:sp>
            <p:nvSpPr>
              <p:cNvPr id="105" name="TextBox 104"/>
              <p:cNvSpPr txBox="1"/>
              <p:nvPr/>
            </p:nvSpPr>
            <p:spPr>
              <a:xfrm>
                <a:off x="4349019" y="3698708"/>
                <a:ext cx="362645" cy="732932"/>
              </a:xfrm>
              <a:prstGeom prst="rect">
                <a:avLst/>
              </a:prstGeom>
              <a:noFill/>
            </p:spPr>
            <p:txBody>
              <a:bodyPr wrap="square" rtlCol="0">
                <a:spAutoFit/>
              </a:bodyPr>
              <a:lstStyle/>
              <a:p>
                <a:endParaRPr lang="en-US"/>
              </a:p>
            </p:txBody>
          </p:sp>
        </p:grpSp>
        <p:sp>
          <p:nvSpPr>
            <p:cNvPr id="108" name="Can 107"/>
            <p:cNvSpPr/>
            <p:nvPr/>
          </p:nvSpPr>
          <p:spPr>
            <a:xfrm rot="5400000">
              <a:off x="6875496" y="1622103"/>
              <a:ext cx="70143" cy="1356494"/>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Can 109"/>
            <p:cNvSpPr/>
            <p:nvPr/>
          </p:nvSpPr>
          <p:spPr>
            <a:xfrm rot="5400000">
              <a:off x="6347918" y="2249844"/>
              <a:ext cx="70143" cy="101012"/>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Can 111"/>
            <p:cNvSpPr/>
            <p:nvPr/>
          </p:nvSpPr>
          <p:spPr>
            <a:xfrm rot="5400000">
              <a:off x="7142139" y="2249844"/>
              <a:ext cx="70143" cy="101012"/>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p:cNvSpPr txBox="1"/>
            <p:nvPr/>
          </p:nvSpPr>
          <p:spPr>
            <a:xfrm>
              <a:off x="6332484" y="2335423"/>
              <a:ext cx="101013" cy="263359"/>
            </a:xfrm>
            <a:prstGeom prst="rect">
              <a:avLst/>
            </a:prstGeom>
            <a:noFill/>
          </p:spPr>
          <p:txBody>
            <a:bodyPr wrap="square" rtlCol="0">
              <a:spAutoFit/>
            </a:bodyPr>
            <a:lstStyle/>
            <a:p>
              <a:endParaRPr lang="en-US"/>
            </a:p>
          </p:txBody>
        </p:sp>
        <p:sp>
          <p:nvSpPr>
            <p:cNvPr id="115" name="TextBox 114"/>
            <p:cNvSpPr txBox="1"/>
            <p:nvPr/>
          </p:nvSpPr>
          <p:spPr>
            <a:xfrm>
              <a:off x="6926575" y="2335422"/>
              <a:ext cx="101013" cy="263359"/>
            </a:xfrm>
            <a:prstGeom prst="rect">
              <a:avLst/>
            </a:prstGeom>
            <a:noFill/>
          </p:spPr>
          <p:txBody>
            <a:bodyPr wrap="square" rtlCol="0">
              <a:spAutoFit/>
            </a:bodyPr>
            <a:lstStyle/>
            <a:p>
              <a:endParaRPr lang="en-US"/>
            </a:p>
          </p:txBody>
        </p:sp>
        <p:sp>
          <p:nvSpPr>
            <p:cNvPr id="118" name="Freeform 117"/>
            <p:cNvSpPr/>
            <p:nvPr/>
          </p:nvSpPr>
          <p:spPr>
            <a:xfrm>
              <a:off x="6232320" y="1896852"/>
              <a:ext cx="1342967" cy="343526"/>
            </a:xfrm>
            <a:custGeom>
              <a:avLst/>
              <a:gdLst>
                <a:gd name="connsiteX0" fmla="*/ 0 w 1355651"/>
                <a:gd name="connsiteY0" fmla="*/ 202019 h 287079"/>
                <a:gd name="connsiteX1" fmla="*/ 611372 w 1355651"/>
                <a:gd name="connsiteY1" fmla="*/ 202019 h 287079"/>
                <a:gd name="connsiteX2" fmla="*/ 855921 w 1355651"/>
                <a:gd name="connsiteY2" fmla="*/ 0 h 287079"/>
                <a:gd name="connsiteX3" fmla="*/ 1355651 w 1355651"/>
                <a:gd name="connsiteY3" fmla="*/ 0 h 287079"/>
                <a:gd name="connsiteX4" fmla="*/ 1345018 w 1355651"/>
                <a:gd name="connsiteY4" fmla="*/ 53163 h 287079"/>
                <a:gd name="connsiteX5" fmla="*/ 887818 w 1355651"/>
                <a:gd name="connsiteY5" fmla="*/ 63796 h 287079"/>
                <a:gd name="connsiteX6" fmla="*/ 611372 w 1355651"/>
                <a:gd name="connsiteY6" fmla="*/ 287079 h 287079"/>
                <a:gd name="connsiteX7" fmla="*/ 5316 w 1355651"/>
                <a:gd name="connsiteY7" fmla="*/ 276447 h 287079"/>
                <a:gd name="connsiteX8" fmla="*/ 0 w 1355651"/>
                <a:gd name="connsiteY8" fmla="*/ 202019 h 28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5651" h="287079">
                  <a:moveTo>
                    <a:pt x="0" y="202019"/>
                  </a:moveTo>
                  <a:lnTo>
                    <a:pt x="611372" y="202019"/>
                  </a:lnTo>
                  <a:lnTo>
                    <a:pt x="855921" y="0"/>
                  </a:lnTo>
                  <a:lnTo>
                    <a:pt x="1355651" y="0"/>
                  </a:lnTo>
                  <a:lnTo>
                    <a:pt x="1345018" y="53163"/>
                  </a:lnTo>
                  <a:lnTo>
                    <a:pt x="887818" y="63796"/>
                  </a:lnTo>
                  <a:lnTo>
                    <a:pt x="611372" y="287079"/>
                  </a:lnTo>
                  <a:lnTo>
                    <a:pt x="5316" y="276447"/>
                  </a:lnTo>
                  <a:lnTo>
                    <a:pt x="0" y="202019"/>
                  </a:ln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flipV="1">
              <a:off x="6245848" y="1887811"/>
              <a:ext cx="1342967" cy="343526"/>
            </a:xfrm>
            <a:custGeom>
              <a:avLst/>
              <a:gdLst>
                <a:gd name="connsiteX0" fmla="*/ 0 w 1355651"/>
                <a:gd name="connsiteY0" fmla="*/ 202019 h 287079"/>
                <a:gd name="connsiteX1" fmla="*/ 611372 w 1355651"/>
                <a:gd name="connsiteY1" fmla="*/ 202019 h 287079"/>
                <a:gd name="connsiteX2" fmla="*/ 855921 w 1355651"/>
                <a:gd name="connsiteY2" fmla="*/ 0 h 287079"/>
                <a:gd name="connsiteX3" fmla="*/ 1355651 w 1355651"/>
                <a:gd name="connsiteY3" fmla="*/ 0 h 287079"/>
                <a:gd name="connsiteX4" fmla="*/ 1345018 w 1355651"/>
                <a:gd name="connsiteY4" fmla="*/ 53163 h 287079"/>
                <a:gd name="connsiteX5" fmla="*/ 887818 w 1355651"/>
                <a:gd name="connsiteY5" fmla="*/ 63796 h 287079"/>
                <a:gd name="connsiteX6" fmla="*/ 611372 w 1355651"/>
                <a:gd name="connsiteY6" fmla="*/ 287079 h 287079"/>
                <a:gd name="connsiteX7" fmla="*/ 5316 w 1355651"/>
                <a:gd name="connsiteY7" fmla="*/ 276447 h 287079"/>
                <a:gd name="connsiteX8" fmla="*/ 0 w 1355651"/>
                <a:gd name="connsiteY8" fmla="*/ 202019 h 28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5651" h="287079">
                  <a:moveTo>
                    <a:pt x="0" y="202019"/>
                  </a:moveTo>
                  <a:lnTo>
                    <a:pt x="611372" y="202019"/>
                  </a:lnTo>
                  <a:lnTo>
                    <a:pt x="855921" y="0"/>
                  </a:lnTo>
                  <a:lnTo>
                    <a:pt x="1355651" y="0"/>
                  </a:lnTo>
                  <a:lnTo>
                    <a:pt x="1345018" y="53163"/>
                  </a:lnTo>
                  <a:lnTo>
                    <a:pt x="887818" y="63796"/>
                  </a:lnTo>
                  <a:lnTo>
                    <a:pt x="611372" y="287079"/>
                  </a:lnTo>
                  <a:lnTo>
                    <a:pt x="5316" y="276447"/>
                  </a:lnTo>
                  <a:lnTo>
                    <a:pt x="0" y="202019"/>
                  </a:ln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Can 119"/>
            <p:cNvSpPr/>
            <p:nvPr/>
          </p:nvSpPr>
          <p:spPr>
            <a:xfrm rot="5400000">
              <a:off x="6335176" y="2138731"/>
              <a:ext cx="85362" cy="90750"/>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Can 120"/>
            <p:cNvSpPr/>
            <p:nvPr/>
          </p:nvSpPr>
          <p:spPr>
            <a:xfrm rot="5400000">
              <a:off x="7131608" y="1877433"/>
              <a:ext cx="70143" cy="101012"/>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Can 121"/>
            <p:cNvSpPr/>
            <p:nvPr/>
          </p:nvSpPr>
          <p:spPr>
            <a:xfrm rot="5400000">
              <a:off x="6342785" y="1889712"/>
              <a:ext cx="70143" cy="101012"/>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Can 125"/>
            <p:cNvSpPr/>
            <p:nvPr/>
          </p:nvSpPr>
          <p:spPr>
            <a:xfrm rot="5400000">
              <a:off x="7142139" y="2149745"/>
              <a:ext cx="70143" cy="101012"/>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p:cNvGrpSpPr/>
          <p:nvPr/>
        </p:nvGrpSpPr>
        <p:grpSpPr>
          <a:xfrm>
            <a:off x="7093685" y="1250788"/>
            <a:ext cx="1927849" cy="1337733"/>
            <a:chOff x="6749101" y="1516761"/>
            <a:chExt cx="1541226" cy="1110786"/>
          </a:xfrm>
        </p:grpSpPr>
        <p:sp>
          <p:nvSpPr>
            <p:cNvPr id="128" name="Oval 127"/>
            <p:cNvSpPr/>
            <p:nvPr/>
          </p:nvSpPr>
          <p:spPr>
            <a:xfrm>
              <a:off x="6749101" y="1516761"/>
              <a:ext cx="1541226" cy="111078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Can 132"/>
            <p:cNvSpPr/>
            <p:nvPr/>
          </p:nvSpPr>
          <p:spPr>
            <a:xfrm rot="5400000">
              <a:off x="7495018" y="1308741"/>
              <a:ext cx="49392" cy="1123077"/>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Can 133"/>
            <p:cNvSpPr/>
            <p:nvPr/>
          </p:nvSpPr>
          <p:spPr>
            <a:xfrm rot="5400000">
              <a:off x="7170625" y="1831789"/>
              <a:ext cx="49392" cy="83631"/>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Can 134"/>
            <p:cNvSpPr/>
            <p:nvPr/>
          </p:nvSpPr>
          <p:spPr>
            <a:xfrm rot="5400000">
              <a:off x="7648202" y="1829230"/>
              <a:ext cx="49392" cy="83630"/>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Can 135"/>
            <p:cNvSpPr/>
            <p:nvPr/>
          </p:nvSpPr>
          <p:spPr>
            <a:xfrm rot="5400000">
              <a:off x="7495019" y="1416191"/>
              <a:ext cx="49392" cy="1123077"/>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Can 136"/>
            <p:cNvSpPr/>
            <p:nvPr/>
          </p:nvSpPr>
          <p:spPr>
            <a:xfrm rot="5400000">
              <a:off x="7176269" y="1933391"/>
              <a:ext cx="49392" cy="83631"/>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Can 137"/>
            <p:cNvSpPr/>
            <p:nvPr/>
          </p:nvSpPr>
          <p:spPr>
            <a:xfrm rot="5400000">
              <a:off x="7658228" y="1939826"/>
              <a:ext cx="49392" cy="83630"/>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Can 138"/>
            <p:cNvSpPr/>
            <p:nvPr/>
          </p:nvSpPr>
          <p:spPr>
            <a:xfrm rot="5400000">
              <a:off x="7496666" y="1660682"/>
              <a:ext cx="49392" cy="1123077"/>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Can 139"/>
            <p:cNvSpPr/>
            <p:nvPr/>
          </p:nvSpPr>
          <p:spPr>
            <a:xfrm rot="5400000">
              <a:off x="7170626" y="2178245"/>
              <a:ext cx="49392" cy="83631"/>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Can 140"/>
            <p:cNvSpPr/>
            <p:nvPr/>
          </p:nvSpPr>
          <p:spPr>
            <a:xfrm rot="5400000">
              <a:off x="7658228" y="2176893"/>
              <a:ext cx="49392" cy="83630"/>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an 141"/>
            <p:cNvSpPr/>
            <p:nvPr/>
          </p:nvSpPr>
          <p:spPr>
            <a:xfrm rot="5400000">
              <a:off x="7495018" y="1760991"/>
              <a:ext cx="49392" cy="1123077"/>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Can 142"/>
            <p:cNvSpPr/>
            <p:nvPr/>
          </p:nvSpPr>
          <p:spPr>
            <a:xfrm rot="5400000">
              <a:off x="7176239" y="2281509"/>
              <a:ext cx="49392" cy="83631"/>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Can 143"/>
            <p:cNvSpPr/>
            <p:nvPr/>
          </p:nvSpPr>
          <p:spPr>
            <a:xfrm rot="5400000">
              <a:off x="7669889" y="2279614"/>
              <a:ext cx="49392" cy="83631"/>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p:cNvGrpSpPr/>
          <p:nvPr/>
        </p:nvGrpSpPr>
        <p:grpSpPr>
          <a:xfrm>
            <a:off x="2095956" y="3089131"/>
            <a:ext cx="1725229" cy="1047333"/>
            <a:chOff x="6749101" y="1516761"/>
            <a:chExt cx="1541226" cy="829555"/>
          </a:xfrm>
        </p:grpSpPr>
        <p:sp>
          <p:nvSpPr>
            <p:cNvPr id="147" name="Oval 146"/>
            <p:cNvSpPr/>
            <p:nvPr/>
          </p:nvSpPr>
          <p:spPr>
            <a:xfrm>
              <a:off x="6749101" y="1516761"/>
              <a:ext cx="1541226" cy="82955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Can 147"/>
            <p:cNvSpPr/>
            <p:nvPr/>
          </p:nvSpPr>
          <p:spPr>
            <a:xfrm rot="5400000">
              <a:off x="7495018" y="1308741"/>
              <a:ext cx="49392" cy="1123077"/>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Can 148"/>
            <p:cNvSpPr/>
            <p:nvPr/>
          </p:nvSpPr>
          <p:spPr>
            <a:xfrm rot="5400000">
              <a:off x="7170625" y="1831789"/>
              <a:ext cx="49392" cy="83631"/>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Can 149"/>
            <p:cNvSpPr/>
            <p:nvPr/>
          </p:nvSpPr>
          <p:spPr>
            <a:xfrm rot="5400000">
              <a:off x="7648202" y="1829230"/>
              <a:ext cx="49392" cy="83630"/>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Can 150"/>
            <p:cNvSpPr/>
            <p:nvPr/>
          </p:nvSpPr>
          <p:spPr>
            <a:xfrm rot="5400000">
              <a:off x="7495019" y="1416191"/>
              <a:ext cx="49392" cy="1123077"/>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Can 151"/>
            <p:cNvSpPr/>
            <p:nvPr/>
          </p:nvSpPr>
          <p:spPr>
            <a:xfrm rot="5400000">
              <a:off x="7176269" y="1933391"/>
              <a:ext cx="49392" cy="83631"/>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an 152"/>
            <p:cNvSpPr/>
            <p:nvPr/>
          </p:nvSpPr>
          <p:spPr>
            <a:xfrm rot="5400000">
              <a:off x="7658228" y="1939826"/>
              <a:ext cx="49392" cy="83630"/>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p:cNvGrpSpPr/>
          <p:nvPr/>
        </p:nvGrpSpPr>
        <p:grpSpPr>
          <a:xfrm>
            <a:off x="5918131" y="3160792"/>
            <a:ext cx="1732967" cy="1034086"/>
            <a:chOff x="6749101" y="1814316"/>
            <a:chExt cx="1541226" cy="901901"/>
          </a:xfrm>
        </p:grpSpPr>
        <p:sp>
          <p:nvSpPr>
            <p:cNvPr id="161" name="Oval 160"/>
            <p:cNvSpPr/>
            <p:nvPr/>
          </p:nvSpPr>
          <p:spPr>
            <a:xfrm>
              <a:off x="6749101" y="1814316"/>
              <a:ext cx="1541226" cy="90190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Can 167"/>
            <p:cNvSpPr/>
            <p:nvPr/>
          </p:nvSpPr>
          <p:spPr>
            <a:xfrm rot="5400000">
              <a:off x="7496666" y="1660682"/>
              <a:ext cx="49392" cy="1123077"/>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Can 168"/>
            <p:cNvSpPr/>
            <p:nvPr/>
          </p:nvSpPr>
          <p:spPr>
            <a:xfrm rot="5400000">
              <a:off x="7170626" y="2178245"/>
              <a:ext cx="49392" cy="83631"/>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Can 169"/>
            <p:cNvSpPr/>
            <p:nvPr/>
          </p:nvSpPr>
          <p:spPr>
            <a:xfrm rot="5400000">
              <a:off x="7658228" y="2176893"/>
              <a:ext cx="49392" cy="83630"/>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Can 170"/>
            <p:cNvSpPr/>
            <p:nvPr/>
          </p:nvSpPr>
          <p:spPr>
            <a:xfrm rot="5400000">
              <a:off x="7495018" y="1760991"/>
              <a:ext cx="49392" cy="1123077"/>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Can 171"/>
            <p:cNvSpPr/>
            <p:nvPr/>
          </p:nvSpPr>
          <p:spPr>
            <a:xfrm rot="5400000">
              <a:off x="7176239" y="2281509"/>
              <a:ext cx="49392" cy="83631"/>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Can 172"/>
            <p:cNvSpPr/>
            <p:nvPr/>
          </p:nvSpPr>
          <p:spPr>
            <a:xfrm rot="5400000">
              <a:off x="7669889" y="2279614"/>
              <a:ext cx="49392" cy="83631"/>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 name="Group 173"/>
          <p:cNvGrpSpPr/>
          <p:nvPr/>
        </p:nvGrpSpPr>
        <p:grpSpPr>
          <a:xfrm rot="5400000">
            <a:off x="1062117" y="5058868"/>
            <a:ext cx="1955799" cy="1017251"/>
            <a:chOff x="6855149" y="1516761"/>
            <a:chExt cx="1332434" cy="783447"/>
          </a:xfrm>
        </p:grpSpPr>
        <p:sp>
          <p:nvSpPr>
            <p:cNvPr id="175" name="Oval 174"/>
            <p:cNvSpPr/>
            <p:nvPr/>
          </p:nvSpPr>
          <p:spPr>
            <a:xfrm>
              <a:off x="6855149" y="1516761"/>
              <a:ext cx="1332434" cy="78344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Can 175"/>
            <p:cNvSpPr/>
            <p:nvPr/>
          </p:nvSpPr>
          <p:spPr>
            <a:xfrm rot="5400000">
              <a:off x="7495018" y="1308741"/>
              <a:ext cx="49392" cy="1123077"/>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Can 176"/>
            <p:cNvSpPr/>
            <p:nvPr/>
          </p:nvSpPr>
          <p:spPr>
            <a:xfrm rot="5400000">
              <a:off x="7170625" y="1831789"/>
              <a:ext cx="49392" cy="83631"/>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Can 177"/>
            <p:cNvSpPr/>
            <p:nvPr/>
          </p:nvSpPr>
          <p:spPr>
            <a:xfrm rot="5400000">
              <a:off x="7648202" y="1829230"/>
              <a:ext cx="49392" cy="83630"/>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p:cNvGrpSpPr/>
          <p:nvPr/>
        </p:nvGrpSpPr>
        <p:grpSpPr>
          <a:xfrm rot="5400000">
            <a:off x="3245750" y="5136562"/>
            <a:ext cx="1938307" cy="823510"/>
            <a:chOff x="6846392" y="1699430"/>
            <a:chExt cx="1320517" cy="634236"/>
          </a:xfrm>
        </p:grpSpPr>
        <p:sp>
          <p:nvSpPr>
            <p:cNvPr id="183" name="Oval 182"/>
            <p:cNvSpPr/>
            <p:nvPr/>
          </p:nvSpPr>
          <p:spPr>
            <a:xfrm>
              <a:off x="6846392" y="1699430"/>
              <a:ext cx="1320517" cy="63423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Can 186"/>
            <p:cNvSpPr/>
            <p:nvPr/>
          </p:nvSpPr>
          <p:spPr>
            <a:xfrm rot="5400000">
              <a:off x="7495019" y="1416191"/>
              <a:ext cx="49392" cy="1123077"/>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Can 187"/>
            <p:cNvSpPr/>
            <p:nvPr/>
          </p:nvSpPr>
          <p:spPr>
            <a:xfrm rot="5400000">
              <a:off x="7176269" y="1933391"/>
              <a:ext cx="49392" cy="83631"/>
            </a:xfrm>
            <a:prstGeom prst="can">
              <a:avLst>
                <a:gd name="adj" fmla="val 363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Can 188"/>
            <p:cNvSpPr/>
            <p:nvPr/>
          </p:nvSpPr>
          <p:spPr>
            <a:xfrm rot="5400000">
              <a:off x="7658228" y="1939826"/>
              <a:ext cx="49392" cy="83630"/>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0" name="Group 189"/>
          <p:cNvGrpSpPr/>
          <p:nvPr/>
        </p:nvGrpSpPr>
        <p:grpSpPr>
          <a:xfrm rot="16200000">
            <a:off x="5724605" y="5125103"/>
            <a:ext cx="1850144" cy="846429"/>
            <a:chOff x="6879123" y="1766726"/>
            <a:chExt cx="1260454" cy="757255"/>
          </a:xfrm>
        </p:grpSpPr>
        <p:sp>
          <p:nvSpPr>
            <p:cNvPr id="191" name="Oval 190"/>
            <p:cNvSpPr/>
            <p:nvPr/>
          </p:nvSpPr>
          <p:spPr>
            <a:xfrm>
              <a:off x="6879123" y="1766726"/>
              <a:ext cx="1260454" cy="75725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Can 191"/>
            <p:cNvSpPr/>
            <p:nvPr/>
          </p:nvSpPr>
          <p:spPr>
            <a:xfrm rot="5400000">
              <a:off x="7496666" y="1660682"/>
              <a:ext cx="49392" cy="1123077"/>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Can 192"/>
            <p:cNvSpPr/>
            <p:nvPr/>
          </p:nvSpPr>
          <p:spPr>
            <a:xfrm rot="5400000">
              <a:off x="7170626" y="2178245"/>
              <a:ext cx="49392" cy="83631"/>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Can 193"/>
            <p:cNvSpPr/>
            <p:nvPr/>
          </p:nvSpPr>
          <p:spPr>
            <a:xfrm rot="5400000">
              <a:off x="7658228" y="2176893"/>
              <a:ext cx="49392" cy="83630"/>
            </a:xfrm>
            <a:prstGeom prst="can">
              <a:avLst>
                <a:gd name="adj" fmla="val 36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p:cNvGrpSpPr/>
          <p:nvPr/>
        </p:nvGrpSpPr>
        <p:grpSpPr>
          <a:xfrm rot="5400000">
            <a:off x="7240266" y="5021560"/>
            <a:ext cx="1913298" cy="990363"/>
            <a:chOff x="6832732" y="1953478"/>
            <a:chExt cx="1303479" cy="762739"/>
          </a:xfrm>
        </p:grpSpPr>
        <p:sp>
          <p:nvSpPr>
            <p:cNvPr id="199" name="Oval 198"/>
            <p:cNvSpPr/>
            <p:nvPr/>
          </p:nvSpPr>
          <p:spPr>
            <a:xfrm>
              <a:off x="6832732" y="1953478"/>
              <a:ext cx="1303479" cy="76273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Can 202"/>
            <p:cNvSpPr/>
            <p:nvPr/>
          </p:nvSpPr>
          <p:spPr>
            <a:xfrm rot="5400000">
              <a:off x="7495018" y="1760991"/>
              <a:ext cx="49392" cy="1123077"/>
            </a:xfrm>
            <a:prstGeom prst="can">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Can 203"/>
            <p:cNvSpPr/>
            <p:nvPr/>
          </p:nvSpPr>
          <p:spPr>
            <a:xfrm rot="5400000">
              <a:off x="7176239" y="2281509"/>
              <a:ext cx="49392" cy="83631"/>
            </a:xfrm>
            <a:prstGeom prst="can">
              <a:avLst>
                <a:gd name="adj" fmla="val 3635"/>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Can 204"/>
            <p:cNvSpPr/>
            <p:nvPr/>
          </p:nvSpPr>
          <p:spPr>
            <a:xfrm rot="5400000">
              <a:off x="7669889" y="2279614"/>
              <a:ext cx="49392" cy="83631"/>
            </a:xfrm>
            <a:prstGeom prst="can">
              <a:avLst>
                <a:gd name="adj" fmla="val 3635"/>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0" name="Straight Arrow Connector 209"/>
          <p:cNvCxnSpPr>
            <a:stCxn id="17" idx="6"/>
            <a:endCxn id="74" idx="2"/>
          </p:cNvCxnSpPr>
          <p:nvPr/>
        </p:nvCxnSpPr>
        <p:spPr>
          <a:xfrm flipV="1">
            <a:off x="2114051" y="1956113"/>
            <a:ext cx="524128" cy="191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a:endCxn id="95" idx="2"/>
          </p:cNvCxnSpPr>
          <p:nvPr/>
        </p:nvCxnSpPr>
        <p:spPr>
          <a:xfrm>
            <a:off x="4484206" y="1956112"/>
            <a:ext cx="392517" cy="21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endCxn id="128" idx="2"/>
          </p:cNvCxnSpPr>
          <p:nvPr/>
        </p:nvCxnSpPr>
        <p:spPr>
          <a:xfrm flipV="1">
            <a:off x="6748085" y="1919655"/>
            <a:ext cx="345600" cy="26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Elbow Connector 217"/>
          <p:cNvCxnSpPr>
            <a:stCxn id="128" idx="4"/>
          </p:cNvCxnSpPr>
          <p:nvPr/>
        </p:nvCxnSpPr>
        <p:spPr>
          <a:xfrm rot="5400000">
            <a:off x="6147002" y="925725"/>
            <a:ext cx="247812" cy="3573404"/>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Arrow Connector 219"/>
          <p:cNvCxnSpPr>
            <a:endCxn id="147" idx="7"/>
          </p:cNvCxnSpPr>
          <p:nvPr/>
        </p:nvCxnSpPr>
        <p:spPr>
          <a:xfrm flipH="1">
            <a:off x="3568531" y="2846963"/>
            <a:ext cx="915675" cy="3955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a:endCxn id="161" idx="1"/>
          </p:cNvCxnSpPr>
          <p:nvPr/>
        </p:nvCxnSpPr>
        <p:spPr>
          <a:xfrm>
            <a:off x="4484206" y="2838810"/>
            <a:ext cx="1687712" cy="473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a:endCxn id="175" idx="2"/>
          </p:cNvCxnSpPr>
          <p:nvPr/>
        </p:nvCxnSpPr>
        <p:spPr>
          <a:xfrm flipH="1">
            <a:off x="2040016" y="4126369"/>
            <a:ext cx="798031" cy="4632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a:stCxn id="147" idx="4"/>
          </p:cNvCxnSpPr>
          <p:nvPr/>
        </p:nvCxnSpPr>
        <p:spPr>
          <a:xfrm>
            <a:off x="2958571" y="4136464"/>
            <a:ext cx="1133982" cy="5050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a:endCxn id="191" idx="6"/>
          </p:cNvCxnSpPr>
          <p:nvPr/>
        </p:nvCxnSpPr>
        <p:spPr>
          <a:xfrm flipH="1">
            <a:off x="6649678" y="4185653"/>
            <a:ext cx="155070" cy="4375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a:endCxn id="199" idx="2"/>
          </p:cNvCxnSpPr>
          <p:nvPr/>
        </p:nvCxnSpPr>
        <p:spPr>
          <a:xfrm>
            <a:off x="6969950" y="4194878"/>
            <a:ext cx="1226965" cy="365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5916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650" y="68793"/>
            <a:ext cx="7886700" cy="1325563"/>
          </a:xfrm>
        </p:spPr>
        <p:txBody>
          <a:bodyPr/>
          <a:lstStyle/>
          <a:p>
            <a:r>
              <a:rPr lang="en-US" smtClean="0"/>
              <a:t>Today: How do we use LD?</a:t>
            </a:r>
            <a:endParaRPr lang="en-US"/>
          </a:p>
        </p:txBody>
      </p:sp>
      <p:sp>
        <p:nvSpPr>
          <p:cNvPr id="3" name="Content Placeholder 2"/>
          <p:cNvSpPr>
            <a:spLocks noGrp="1"/>
          </p:cNvSpPr>
          <p:nvPr>
            <p:ph idx="1"/>
          </p:nvPr>
        </p:nvSpPr>
        <p:spPr>
          <a:xfrm>
            <a:off x="510117" y="1122891"/>
            <a:ext cx="7886700" cy="553509"/>
          </a:xfrm>
        </p:spPr>
        <p:txBody>
          <a:bodyPr/>
          <a:lstStyle/>
          <a:p>
            <a:r>
              <a:rPr lang="en-US" smtClean="0"/>
              <a:t>Decay of LD with distance</a:t>
            </a:r>
            <a:endParaRPr lang="en-US"/>
          </a:p>
        </p:txBody>
      </p:sp>
      <p:sp>
        <p:nvSpPr>
          <p:cNvPr id="4" name="TextBox 3"/>
          <p:cNvSpPr txBox="1"/>
          <p:nvPr/>
        </p:nvSpPr>
        <p:spPr>
          <a:xfrm>
            <a:off x="905935" y="1566333"/>
            <a:ext cx="7797798" cy="646331"/>
          </a:xfrm>
          <a:prstGeom prst="rect">
            <a:avLst/>
          </a:prstGeom>
          <a:noFill/>
        </p:spPr>
        <p:txBody>
          <a:bodyPr wrap="square" rtlCol="0">
            <a:spAutoFit/>
          </a:bodyPr>
          <a:lstStyle/>
          <a:p>
            <a:r>
              <a:rPr lang="en-US" i="1" u="sng" smtClean="0"/>
              <a:t>Shorter distances</a:t>
            </a:r>
            <a:r>
              <a:rPr lang="en-US" i="1" smtClean="0"/>
              <a:t> between loci means </a:t>
            </a:r>
            <a:r>
              <a:rPr lang="en-US" i="1" u="sng" smtClean="0"/>
              <a:t>less chance</a:t>
            </a:r>
            <a:r>
              <a:rPr lang="en-US" i="1" smtClean="0"/>
              <a:t> of crossing over happening between them</a:t>
            </a:r>
            <a:endParaRPr lang="en-US" i="1"/>
          </a:p>
        </p:txBody>
      </p:sp>
      <p:pic>
        <p:nvPicPr>
          <p:cNvPr id="5" name="Picture 4"/>
          <p:cNvPicPr>
            <a:picLocks noChangeAspect="1"/>
          </p:cNvPicPr>
          <p:nvPr/>
        </p:nvPicPr>
        <p:blipFill>
          <a:blip r:embed="rId3"/>
          <a:stretch>
            <a:fillRect/>
          </a:stretch>
        </p:blipFill>
        <p:spPr>
          <a:xfrm>
            <a:off x="4185073" y="2212664"/>
            <a:ext cx="4518660" cy="4298937"/>
          </a:xfrm>
          <a:prstGeom prst="rect">
            <a:avLst/>
          </a:prstGeom>
        </p:spPr>
      </p:pic>
      <p:sp>
        <p:nvSpPr>
          <p:cNvPr id="6" name="TextBox 5"/>
          <p:cNvSpPr txBox="1"/>
          <p:nvPr/>
        </p:nvSpPr>
        <p:spPr>
          <a:xfrm>
            <a:off x="0" y="6417035"/>
            <a:ext cx="7044267" cy="369332"/>
          </a:xfrm>
          <a:prstGeom prst="rect">
            <a:avLst/>
          </a:prstGeom>
          <a:noFill/>
        </p:spPr>
        <p:txBody>
          <a:bodyPr wrap="square" rtlCol="0">
            <a:spAutoFit/>
          </a:bodyPr>
          <a:lstStyle/>
          <a:p>
            <a:r>
              <a:rPr lang="en-US" smtClean="0"/>
              <a:t>Figure from 1000 Genomes Project; Nature 2015</a:t>
            </a:r>
            <a:endParaRPr lang="en-US"/>
          </a:p>
        </p:txBody>
      </p:sp>
      <p:sp>
        <p:nvSpPr>
          <p:cNvPr id="7" name="TextBox 6"/>
          <p:cNvSpPr txBox="1"/>
          <p:nvPr/>
        </p:nvSpPr>
        <p:spPr>
          <a:xfrm>
            <a:off x="463127" y="2301257"/>
            <a:ext cx="3600873" cy="3693319"/>
          </a:xfrm>
          <a:prstGeom prst="rect">
            <a:avLst/>
          </a:prstGeom>
          <a:noFill/>
        </p:spPr>
        <p:txBody>
          <a:bodyPr wrap="square" rtlCol="0">
            <a:spAutoFit/>
          </a:bodyPr>
          <a:lstStyle/>
          <a:p>
            <a:pPr marL="285750" indent="-285750">
              <a:buFont typeface="Arial" charset="0"/>
              <a:buChar char="•"/>
            </a:pPr>
            <a:r>
              <a:rPr lang="en-US" smtClean="0"/>
              <a:t>The data on the right is from whole genome re-sequencing in 26 human populations</a:t>
            </a:r>
          </a:p>
          <a:p>
            <a:pPr marL="285750" indent="-285750">
              <a:buFont typeface="Arial" charset="0"/>
              <a:buChar char="•"/>
            </a:pPr>
            <a:r>
              <a:rPr lang="en-US" smtClean="0"/>
              <a:t>LD decays exponentially with distance</a:t>
            </a:r>
          </a:p>
          <a:p>
            <a:pPr marL="285750" indent="-285750">
              <a:buFont typeface="Arial" charset="0"/>
              <a:buChar char="•"/>
            </a:pPr>
            <a:r>
              <a:rPr lang="en-US" smtClean="0"/>
              <a:t>LD is higher in some populations than others (yellow = African; green = Asian, blue = European)</a:t>
            </a:r>
          </a:p>
          <a:p>
            <a:pPr marL="285750" indent="-285750">
              <a:buFont typeface="Arial" charset="0"/>
              <a:buChar char="•"/>
            </a:pPr>
            <a:r>
              <a:rPr lang="en-US" smtClean="0"/>
              <a:t>Points of interest: where does LD flatten out, or become close to 0? Where does it drop below 0.1?</a:t>
            </a:r>
            <a:endParaRPr lang="en-US"/>
          </a:p>
        </p:txBody>
      </p:sp>
    </p:spTree>
    <p:extLst>
      <p:ext uri="{BB962C8B-B14F-4D97-AF65-F5344CB8AC3E}">
        <p14:creationId xmlns:p14="http://schemas.microsoft.com/office/powerpoint/2010/main" val="853541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517" y="119594"/>
            <a:ext cx="7660216" cy="1108074"/>
          </a:xfrm>
        </p:spPr>
        <p:txBody>
          <a:bodyPr/>
          <a:lstStyle/>
          <a:p>
            <a:r>
              <a:rPr lang="en-US" smtClean="0"/>
              <a:t>Decay of LD with Distance</a:t>
            </a:r>
            <a:endParaRPr lang="en-US"/>
          </a:p>
        </p:txBody>
      </p:sp>
      <p:sp>
        <p:nvSpPr>
          <p:cNvPr id="3" name="Content Placeholder 2"/>
          <p:cNvSpPr>
            <a:spLocks noGrp="1"/>
          </p:cNvSpPr>
          <p:nvPr>
            <p:ph idx="1"/>
          </p:nvPr>
        </p:nvSpPr>
        <p:spPr>
          <a:xfrm>
            <a:off x="527050" y="1105723"/>
            <a:ext cx="7886700" cy="981659"/>
          </a:xfrm>
        </p:spPr>
        <p:txBody>
          <a:bodyPr>
            <a:normAutofit fontScale="70000" lnSpcReduction="20000"/>
          </a:bodyPr>
          <a:lstStyle/>
          <a:p>
            <a:r>
              <a:rPr lang="en-US" smtClean="0"/>
              <a:t>Raw Data is Messy!!!</a:t>
            </a:r>
          </a:p>
          <a:p>
            <a:r>
              <a:rPr lang="en-US" smtClean="0"/>
              <a:t>Often people will only publish a moving average, fitted curve, or some combination in order to show the trend clearly.</a:t>
            </a:r>
            <a:endParaRPr lang="en-US"/>
          </a:p>
        </p:txBody>
      </p:sp>
      <p:pic>
        <p:nvPicPr>
          <p:cNvPr id="4" name="Picture 3"/>
          <p:cNvPicPr>
            <a:picLocks noChangeAspect="1"/>
          </p:cNvPicPr>
          <p:nvPr/>
        </p:nvPicPr>
        <p:blipFill>
          <a:blip r:embed="rId3"/>
          <a:stretch>
            <a:fillRect/>
          </a:stretch>
        </p:blipFill>
        <p:spPr>
          <a:xfrm>
            <a:off x="0" y="2209327"/>
            <a:ext cx="9144000" cy="3847988"/>
          </a:xfrm>
          <a:prstGeom prst="rect">
            <a:avLst/>
          </a:prstGeom>
        </p:spPr>
      </p:pic>
      <p:sp>
        <p:nvSpPr>
          <p:cNvPr id="5" name="TextBox 4"/>
          <p:cNvSpPr txBox="1"/>
          <p:nvPr/>
        </p:nvSpPr>
        <p:spPr>
          <a:xfrm>
            <a:off x="0" y="6426200"/>
            <a:ext cx="5852884" cy="307777"/>
          </a:xfrm>
          <a:prstGeom prst="rect">
            <a:avLst/>
          </a:prstGeom>
          <a:noFill/>
        </p:spPr>
        <p:txBody>
          <a:bodyPr wrap="none" rtlCol="0">
            <a:spAutoFit/>
          </a:bodyPr>
          <a:lstStyle/>
          <a:p>
            <a:r>
              <a:rPr lang="en-US" sz="1400" smtClean="0"/>
              <a:t>Figure from Wang and </a:t>
            </a:r>
            <a:r>
              <a:rPr lang="en-US" sz="1400" err="1" smtClean="0"/>
              <a:t>Zang</a:t>
            </a:r>
            <a:r>
              <a:rPr lang="en-US" sz="1400" smtClean="0"/>
              <a:t> (2014) Int. J. Mol. Sci. (Poplar samples)</a:t>
            </a:r>
            <a:endParaRPr lang="en-US" sz="1400"/>
          </a:p>
        </p:txBody>
      </p:sp>
    </p:spTree>
    <p:extLst>
      <p:ext uri="{BB962C8B-B14F-4D97-AF65-F5344CB8AC3E}">
        <p14:creationId xmlns:p14="http://schemas.microsoft.com/office/powerpoint/2010/main" val="353543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 y="77259"/>
            <a:ext cx="7886700" cy="852781"/>
          </a:xfrm>
        </p:spPr>
        <p:txBody>
          <a:bodyPr/>
          <a:lstStyle/>
          <a:p>
            <a:r>
              <a:rPr lang="en-US" smtClean="0"/>
              <a:t>How do we use LD?</a:t>
            </a:r>
            <a:endParaRPr lang="en-US"/>
          </a:p>
        </p:txBody>
      </p:sp>
      <p:sp>
        <p:nvSpPr>
          <p:cNvPr id="3" name="Content Placeholder 2"/>
          <p:cNvSpPr>
            <a:spLocks noGrp="1"/>
          </p:cNvSpPr>
          <p:nvPr>
            <p:ph idx="1"/>
          </p:nvPr>
        </p:nvSpPr>
        <p:spPr>
          <a:xfrm>
            <a:off x="518583" y="930040"/>
            <a:ext cx="7886700" cy="4351338"/>
          </a:xfrm>
        </p:spPr>
        <p:txBody>
          <a:bodyPr>
            <a:normAutofit/>
          </a:bodyPr>
          <a:lstStyle/>
          <a:p>
            <a:r>
              <a:rPr lang="en-US" sz="2000" smtClean="0"/>
              <a:t>Distance required for LD to decay can be used to predict linkage/haplotype </a:t>
            </a:r>
            <a:r>
              <a:rPr lang="en-US" sz="2000" u="sng" smtClean="0"/>
              <a:t>blocks</a:t>
            </a:r>
            <a:endParaRPr lang="en-US" sz="2000"/>
          </a:p>
        </p:txBody>
      </p:sp>
      <p:pic>
        <p:nvPicPr>
          <p:cNvPr id="4" name="Picture 3"/>
          <p:cNvPicPr>
            <a:picLocks noChangeAspect="1"/>
          </p:cNvPicPr>
          <p:nvPr/>
        </p:nvPicPr>
        <p:blipFill rotWithShape="1">
          <a:blip r:embed="rId3"/>
          <a:srcRect t="43925" b="2960"/>
          <a:stretch/>
        </p:blipFill>
        <p:spPr>
          <a:xfrm>
            <a:off x="969433" y="1571387"/>
            <a:ext cx="6985000" cy="2887133"/>
          </a:xfrm>
          <a:prstGeom prst="rect">
            <a:avLst/>
          </a:prstGeom>
        </p:spPr>
      </p:pic>
      <p:sp>
        <p:nvSpPr>
          <p:cNvPr id="5" name="TextBox 4"/>
          <p:cNvSpPr txBox="1"/>
          <p:nvPr/>
        </p:nvSpPr>
        <p:spPr>
          <a:xfrm>
            <a:off x="4913355" y="6550223"/>
            <a:ext cx="4230645" cy="307777"/>
          </a:xfrm>
          <a:prstGeom prst="rect">
            <a:avLst/>
          </a:prstGeom>
          <a:noFill/>
        </p:spPr>
        <p:txBody>
          <a:bodyPr wrap="none" rtlCol="0">
            <a:spAutoFit/>
          </a:bodyPr>
          <a:lstStyle/>
          <a:p>
            <a:r>
              <a:rPr lang="en-US" sz="1400" smtClean="0"/>
              <a:t>Figure from Rosset et al. (2011) Nature Reviews.</a:t>
            </a:r>
            <a:endParaRPr lang="en-US" sz="1400"/>
          </a:p>
        </p:txBody>
      </p:sp>
      <p:sp>
        <p:nvSpPr>
          <p:cNvPr id="6" name="TextBox 5"/>
          <p:cNvSpPr txBox="1"/>
          <p:nvPr/>
        </p:nvSpPr>
        <p:spPr>
          <a:xfrm>
            <a:off x="628650" y="4573735"/>
            <a:ext cx="7886700" cy="1754326"/>
          </a:xfrm>
          <a:prstGeom prst="rect">
            <a:avLst/>
          </a:prstGeom>
          <a:noFill/>
        </p:spPr>
        <p:txBody>
          <a:bodyPr wrap="square" rtlCol="0">
            <a:spAutoFit/>
          </a:bodyPr>
          <a:lstStyle/>
          <a:p>
            <a:pPr marL="285750" indent="-285750">
              <a:buFont typeface="Arial" charset="0"/>
              <a:buChar char="•"/>
            </a:pPr>
            <a:r>
              <a:rPr lang="en-US" smtClean="0"/>
              <a:t>Linked mutations mean you can find an association with a causative allele, even if you don’t sequence the causative allele itself</a:t>
            </a:r>
          </a:p>
          <a:p>
            <a:pPr marL="285750" indent="-285750">
              <a:buFont typeface="Arial" charset="0"/>
              <a:buChar char="•"/>
            </a:pPr>
            <a:r>
              <a:rPr lang="en-US" smtClean="0"/>
              <a:t>Measures of average LD can inform you how dense your sequencing needs to be,</a:t>
            </a:r>
          </a:p>
          <a:p>
            <a:pPr marL="285750" indent="-285750">
              <a:buFont typeface="Arial" charset="0"/>
              <a:buChar char="•"/>
            </a:pPr>
            <a:r>
              <a:rPr lang="en-US" smtClean="0"/>
              <a:t>OR, once you find an association, how many candidate genes might be linked to it.</a:t>
            </a:r>
            <a:endParaRPr lang="en-US"/>
          </a:p>
        </p:txBody>
      </p:sp>
    </p:spTree>
    <p:extLst>
      <p:ext uri="{BB962C8B-B14F-4D97-AF65-F5344CB8AC3E}">
        <p14:creationId xmlns:p14="http://schemas.microsoft.com/office/powerpoint/2010/main" val="1199312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116" y="85727"/>
            <a:ext cx="7886700" cy="1325563"/>
          </a:xfrm>
        </p:spPr>
        <p:txBody>
          <a:bodyPr/>
          <a:lstStyle/>
          <a:p>
            <a:r>
              <a:rPr lang="en-US" smtClean="0"/>
              <a:t>Why is there variation in LD?</a:t>
            </a:r>
            <a:endParaRPr lang="en-US"/>
          </a:p>
        </p:txBody>
      </p:sp>
      <p:sp>
        <p:nvSpPr>
          <p:cNvPr id="3" name="Content Placeholder 2"/>
          <p:cNvSpPr>
            <a:spLocks noGrp="1"/>
          </p:cNvSpPr>
          <p:nvPr>
            <p:ph idx="1"/>
          </p:nvPr>
        </p:nvSpPr>
        <p:spPr>
          <a:xfrm>
            <a:off x="662516" y="1300692"/>
            <a:ext cx="7886700" cy="4351338"/>
          </a:xfrm>
        </p:spPr>
        <p:txBody>
          <a:bodyPr>
            <a:normAutofit lnSpcReduction="10000"/>
          </a:bodyPr>
          <a:lstStyle/>
          <a:p>
            <a:pPr marL="514350" indent="-514350">
              <a:lnSpc>
                <a:spcPct val="200000"/>
              </a:lnSpc>
              <a:buFont typeface="+mj-lt"/>
              <a:buAutoNum type="arabicPeriod"/>
            </a:pPr>
            <a:r>
              <a:rPr lang="en-US" smtClean="0"/>
              <a:t>Between different species?</a:t>
            </a:r>
          </a:p>
          <a:p>
            <a:pPr marL="514350" indent="-514350">
              <a:lnSpc>
                <a:spcPct val="200000"/>
              </a:lnSpc>
              <a:buFont typeface="+mj-lt"/>
              <a:buAutoNum type="arabicPeriod"/>
            </a:pPr>
            <a:endParaRPr lang="en-US" smtClean="0"/>
          </a:p>
          <a:p>
            <a:pPr marL="514350" indent="-514350">
              <a:lnSpc>
                <a:spcPct val="100000"/>
              </a:lnSpc>
              <a:buFont typeface="+mj-lt"/>
              <a:buAutoNum type="arabicPeriod"/>
            </a:pPr>
            <a:r>
              <a:rPr lang="en-US" smtClean="0"/>
              <a:t>Between different populations of the same species?</a:t>
            </a:r>
          </a:p>
          <a:p>
            <a:pPr marL="514350" indent="-514350">
              <a:lnSpc>
                <a:spcPct val="100000"/>
              </a:lnSpc>
              <a:buFont typeface="+mj-lt"/>
              <a:buAutoNum type="arabicPeriod"/>
            </a:pPr>
            <a:endParaRPr lang="en-US"/>
          </a:p>
          <a:p>
            <a:pPr marL="514350" indent="-514350">
              <a:lnSpc>
                <a:spcPct val="100000"/>
              </a:lnSpc>
              <a:buFont typeface="+mj-lt"/>
              <a:buAutoNum type="arabicPeriod"/>
            </a:pPr>
            <a:r>
              <a:rPr lang="en-US" smtClean="0"/>
              <a:t>Across different regions of the genome within a single population or species?</a:t>
            </a:r>
          </a:p>
          <a:p>
            <a:pPr marL="514350" indent="-514350">
              <a:lnSpc>
                <a:spcPct val="200000"/>
              </a:lnSpc>
              <a:buFont typeface="+mj-lt"/>
              <a:buAutoNum type="arabicPeriod"/>
            </a:pPr>
            <a:endParaRPr lang="en-US"/>
          </a:p>
        </p:txBody>
      </p:sp>
    </p:spTree>
    <p:extLst>
      <p:ext uri="{BB962C8B-B14F-4D97-AF65-F5344CB8AC3E}">
        <p14:creationId xmlns:p14="http://schemas.microsoft.com/office/powerpoint/2010/main" val="14358356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760</TotalTime>
  <Words>2284</Words>
  <Application>Microsoft Macintosh PowerPoint</Application>
  <PresentationFormat>Letter Paper (8.5x11 in)</PresentationFormat>
  <Paragraphs>295</Paragraphs>
  <Slides>28</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Calibri</vt:lpstr>
      <vt:lpstr>Cambria Math</vt:lpstr>
      <vt:lpstr>Century Schoolbook</vt:lpstr>
      <vt:lpstr>Courier New</vt:lpstr>
      <vt:lpstr>Mangal</vt:lpstr>
      <vt:lpstr>Wingdings</vt:lpstr>
      <vt:lpstr>Arial</vt:lpstr>
      <vt:lpstr>Office Theme</vt:lpstr>
      <vt:lpstr>Computational Genomics WS</vt:lpstr>
      <vt:lpstr>Solutions for LD statistics:  Distance b/t SNPs, D, r2 </vt:lpstr>
      <vt:lpstr>PowerPoint Presentation</vt:lpstr>
      <vt:lpstr>PowerPoint Presentation</vt:lpstr>
      <vt:lpstr>Last Week: Review of Meiosis</vt:lpstr>
      <vt:lpstr>Today: How do we use LD?</vt:lpstr>
      <vt:lpstr>Decay of LD with Distance</vt:lpstr>
      <vt:lpstr>How do we use LD?</vt:lpstr>
      <vt:lpstr>Why is there variation in LD?</vt:lpstr>
      <vt:lpstr>Why is there variation in LD?</vt:lpstr>
      <vt:lpstr>Why is there variation in LD?</vt:lpstr>
      <vt:lpstr>Why is there variation in LD?</vt:lpstr>
      <vt:lpstr>Why is there variation in LD?</vt:lpstr>
      <vt:lpstr>Why is there variation in LD?</vt:lpstr>
      <vt:lpstr>Why is there variation in LD?</vt:lpstr>
      <vt:lpstr>Why is there variation in LD?</vt:lpstr>
      <vt:lpstr>Why is there variation in LD?</vt:lpstr>
      <vt:lpstr>Why is there variation in LD?</vt:lpstr>
      <vt:lpstr>Why is there variation in LD?</vt:lpstr>
      <vt:lpstr>Selection and LD</vt:lpstr>
      <vt:lpstr>Selection and LD</vt:lpstr>
      <vt:lpstr>Selection and LD</vt:lpstr>
      <vt:lpstr>Selection and LD</vt:lpstr>
      <vt:lpstr>Selection and LD: Trade-Offs</vt:lpstr>
      <vt:lpstr>Estimating the Population Recombination Rate (𝛒)</vt:lpstr>
      <vt:lpstr>Estimating the Population Recombination Rate (𝛒)</vt:lpstr>
      <vt:lpstr>Exercise for Today:</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Genomics WS</dc:title>
  <dc:creator>Elizabeth A Cooper</dc:creator>
  <cp:lastModifiedBy>Microsoft Office User</cp:lastModifiedBy>
  <cp:revision>92</cp:revision>
  <dcterms:created xsi:type="dcterms:W3CDTF">2017-02-13T19:19:29Z</dcterms:created>
  <dcterms:modified xsi:type="dcterms:W3CDTF">2017-10-09T16:17:07Z</dcterms:modified>
</cp:coreProperties>
</file>